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1" r:id="rId2"/>
  </p:sldMasterIdLst>
  <p:notesMasterIdLst>
    <p:notesMasterId r:id="rId5"/>
  </p:notesMasterIdLst>
  <p:sldIdLst>
    <p:sldId id="257" r:id="rId3"/>
    <p:sldId id="261" r:id="rId4"/>
  </p:sldIdLst>
  <p:sldSz cx="6858000" cy="9144000" type="letter"/>
  <p:notesSz cx="7077075" cy="9345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6600CC"/>
    <a:srgbClr val="FF6600"/>
    <a:srgbClr val="0000CC"/>
    <a:srgbClr val="385D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2924" autoAdjust="0"/>
  </p:normalViewPr>
  <p:slideViewPr>
    <p:cSldViewPr snapToGrid="0">
      <p:cViewPr varScale="1">
        <p:scale>
          <a:sx n="80" d="100"/>
          <a:sy n="80" d="100"/>
        </p:scale>
        <p:origin x="3522" y="9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7281"/>
          </a:xfrm>
          <a:prstGeom prst="rect">
            <a:avLst/>
          </a:prstGeom>
        </p:spPr>
        <p:txBody>
          <a:bodyPr vert="horz" lIns="93836" tIns="46918" rIns="93836" bIns="4691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7281"/>
          </a:xfrm>
          <a:prstGeom prst="rect">
            <a:avLst/>
          </a:prstGeom>
        </p:spPr>
        <p:txBody>
          <a:bodyPr vert="horz" lIns="93836" tIns="46918" rIns="93836" bIns="46918" rtlCol="0"/>
          <a:lstStyle>
            <a:lvl1pPr algn="r">
              <a:defRPr sz="1200"/>
            </a:lvl1pPr>
          </a:lstStyle>
          <a:p>
            <a:fld id="{542B09B2-4520-43FE-9402-18674F923EB0}" type="datetimeFigureOut">
              <a:rPr kumimoji="1" lang="ja-JP" altLang="en-US" smtClean="0"/>
              <a:t>2021/1/4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24088" y="701675"/>
            <a:ext cx="2628900" cy="3503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836" tIns="46918" rIns="93836" bIns="46918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7708" y="4439166"/>
            <a:ext cx="5661660" cy="4205526"/>
          </a:xfrm>
          <a:prstGeom prst="rect">
            <a:avLst/>
          </a:prstGeom>
        </p:spPr>
        <p:txBody>
          <a:bodyPr vert="horz" lIns="93836" tIns="46918" rIns="93836" bIns="469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876710"/>
            <a:ext cx="3066733" cy="467281"/>
          </a:xfrm>
          <a:prstGeom prst="rect">
            <a:avLst/>
          </a:prstGeom>
        </p:spPr>
        <p:txBody>
          <a:bodyPr vert="horz" lIns="93836" tIns="46918" rIns="93836" bIns="4691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08705" y="8876710"/>
            <a:ext cx="3066733" cy="467281"/>
          </a:xfrm>
          <a:prstGeom prst="rect">
            <a:avLst/>
          </a:prstGeom>
        </p:spPr>
        <p:txBody>
          <a:bodyPr vert="horz" lIns="93836" tIns="46918" rIns="93836" bIns="46918" rtlCol="0" anchor="b"/>
          <a:lstStyle>
            <a:lvl1pPr algn="r">
              <a:defRPr sz="1200"/>
            </a:lvl1pPr>
          </a:lstStyle>
          <a:p>
            <a:fld id="{4325D7C7-5EAD-4B63-8819-013BA5F93C4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57272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5D7C7-5EAD-4B63-8819-013BA5F93C4B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9931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5D7C7-5EAD-4B63-8819-013BA5F93C4B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46285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ltecusa.com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Rele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0912" y="1348261"/>
            <a:ext cx="5930416" cy="539792"/>
          </a:xfrm>
          <a:prstGeom prst="rect">
            <a:avLst/>
          </a:prstGeom>
        </p:spPr>
        <p:txBody>
          <a:bodyPr wrap="square">
            <a:noAutofit/>
          </a:bodyPr>
          <a:lstStyle>
            <a:lvl1pPr algn="l">
              <a:defRPr sz="1600" b="1">
                <a:solidFill>
                  <a:srgbClr val="0000FF"/>
                </a:solidFill>
                <a:latin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52724" y="5436096"/>
            <a:ext cx="5400000" cy="216713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>
                <a:latin typeface="+mn-lt"/>
              </a:defRPr>
            </a:lvl1pPr>
          </a:lstStyle>
          <a:p>
            <a:pPr lvl="0"/>
            <a:r>
              <a:rPr kumimoji="1" lang="en-US" altLang="ja-JP" dirty="0"/>
              <a:t>Click to edit Master text styles</a:t>
            </a:r>
          </a:p>
        </p:txBody>
      </p:sp>
      <p:sp>
        <p:nvSpPr>
          <p:cNvPr id="7" name="コンテンツ プレースホルダー 2"/>
          <p:cNvSpPr>
            <a:spLocks noGrp="1"/>
          </p:cNvSpPr>
          <p:nvPr>
            <p:ph idx="13"/>
          </p:nvPr>
        </p:nvSpPr>
        <p:spPr>
          <a:xfrm>
            <a:off x="477336" y="4339359"/>
            <a:ext cx="5868000" cy="830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3" name="コンテンツ プレースホルダー 2"/>
          <p:cNvSpPr>
            <a:spLocks noGrp="1"/>
          </p:cNvSpPr>
          <p:nvPr>
            <p:ph idx="14"/>
          </p:nvPr>
        </p:nvSpPr>
        <p:spPr>
          <a:xfrm>
            <a:off x="477336" y="1979712"/>
            <a:ext cx="5868000" cy="5981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4" name="コンテンツ プレースホルダー 2"/>
          <p:cNvSpPr>
            <a:spLocks noGrp="1"/>
          </p:cNvSpPr>
          <p:nvPr>
            <p:ph idx="15"/>
          </p:nvPr>
        </p:nvSpPr>
        <p:spPr>
          <a:xfrm>
            <a:off x="512676" y="4040252"/>
            <a:ext cx="2808000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5" name="コンテンツ プレースホルダー 2"/>
          <p:cNvSpPr>
            <a:spLocks noGrp="1"/>
          </p:cNvSpPr>
          <p:nvPr>
            <p:ph idx="16"/>
          </p:nvPr>
        </p:nvSpPr>
        <p:spPr>
          <a:xfrm>
            <a:off x="3465004" y="4040252"/>
            <a:ext cx="2808000" cy="276999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1200" b="1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8" name="コンテンツ プレースホルダー 2"/>
          <p:cNvSpPr>
            <a:spLocks noGrp="1"/>
          </p:cNvSpPr>
          <p:nvPr>
            <p:ph idx="19"/>
          </p:nvPr>
        </p:nvSpPr>
        <p:spPr>
          <a:xfrm>
            <a:off x="584988" y="2644401"/>
            <a:ext cx="2664000" cy="13956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9" name="コンテンツ プレースホルダー 2"/>
          <p:cNvSpPr>
            <a:spLocks noGrp="1"/>
          </p:cNvSpPr>
          <p:nvPr>
            <p:ph idx="20"/>
          </p:nvPr>
        </p:nvSpPr>
        <p:spPr>
          <a:xfrm>
            <a:off x="3537316" y="2644401"/>
            <a:ext cx="2664000" cy="139569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latin typeface="+mn-lt"/>
              </a:defRPr>
            </a:lvl1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12" name="テキスト ボックス 10"/>
          <p:cNvSpPr txBox="1"/>
          <p:nvPr userDrawn="1"/>
        </p:nvSpPr>
        <p:spPr>
          <a:xfrm>
            <a:off x="500731" y="7684318"/>
            <a:ext cx="607029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1100" b="1" i="0" dirty="0">
                <a:solidFill>
                  <a:schemeClr val="tx1"/>
                </a:solidFill>
              </a:rPr>
              <a:t>Note: </a:t>
            </a:r>
          </a:p>
          <a:p>
            <a:pPr algn="l"/>
            <a:r>
              <a:rPr lang="en-US" altLang="ja-JP" sz="1100" b="1" i="0" dirty="0">
                <a:solidFill>
                  <a:schemeClr val="tx1"/>
                </a:solidFill>
              </a:rPr>
              <a:t>The listed report price may not be accurate as it decreases over time.  </a:t>
            </a:r>
          </a:p>
          <a:p>
            <a:pPr algn="l"/>
            <a:r>
              <a:rPr lang="en-US" altLang="ja-JP" sz="1100" b="1" i="0" dirty="0">
                <a:solidFill>
                  <a:schemeClr val="tx1"/>
                </a:solidFill>
              </a:rPr>
              <a:t>Please contact us for current report pricing</a:t>
            </a:r>
            <a:r>
              <a:rPr lang="en-US" altLang="ja-JP" sz="1100" b="1" i="0" baseline="0" dirty="0">
                <a:solidFill>
                  <a:schemeClr val="tx1"/>
                </a:solidFill>
              </a:rPr>
              <a:t>    </a:t>
            </a:r>
            <a:r>
              <a:rPr lang="en-US" altLang="ja-JP" sz="1200" b="1" dirty="0">
                <a:solidFill>
                  <a:srgbClr val="0000FF"/>
                </a:solidFill>
                <a:hlinkClick r:id="rId2"/>
              </a:rPr>
              <a:t>info@ltecusa.com</a:t>
            </a:r>
            <a:endParaRPr lang="ja-JP" altLang="en-US" sz="12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144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port Rele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3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369340" y="384458"/>
            <a:ext cx="6120000" cy="8307692"/>
          </a:xfrm>
          <a:prstGeom prst="rect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cxnSp>
        <p:nvCxnSpPr>
          <p:cNvPr id="8" name="Straight Connector 8"/>
          <p:cNvCxnSpPr/>
          <p:nvPr/>
        </p:nvCxnSpPr>
        <p:spPr>
          <a:xfrm>
            <a:off x="368660" y="1215319"/>
            <a:ext cx="6120000" cy="0"/>
          </a:xfrm>
          <a:prstGeom prst="line">
            <a:avLst/>
          </a:prstGeom>
          <a:ln w="63500">
            <a:solidFill>
              <a:srgbClr val="0000CC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462266" y="359532"/>
            <a:ext cx="291906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>
                <a:latin typeface="Calibri" panose="020F0502020204030204" pitchFamily="34" charset="0"/>
              </a:rPr>
              <a:t>    LTEC Corporation </a:t>
            </a:r>
          </a:p>
          <a:p>
            <a:r>
              <a:rPr kumimoji="1" lang="en-US" altLang="ja-JP" sz="1400" b="1" i="1" dirty="0">
                <a:latin typeface="Calibri" panose="020F0502020204030204" pitchFamily="34" charset="0"/>
              </a:rPr>
              <a:t>      Your most experienced partner in </a:t>
            </a:r>
          </a:p>
          <a:p>
            <a:r>
              <a:rPr kumimoji="1" lang="en-US" altLang="ja-JP" sz="1400" b="1" i="1" dirty="0">
                <a:latin typeface="Calibri" panose="020F0502020204030204" pitchFamily="34" charset="0"/>
              </a:rPr>
              <a:t>      IP protection</a:t>
            </a:r>
            <a:endParaRPr kumimoji="1" lang="ja-JP" altLang="en-US" sz="1400" b="1" i="1" dirty="0">
              <a:latin typeface="Calibri" panose="020F0502020204030204" pitchFamily="34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369340" y="8316416"/>
            <a:ext cx="6131473" cy="376657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ッター プレースホルダー 4"/>
          <p:cNvSpPr txBox="1">
            <a:spLocks/>
          </p:cNvSpPr>
          <p:nvPr/>
        </p:nvSpPr>
        <p:spPr>
          <a:xfrm>
            <a:off x="1196752" y="8316416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/>
              <a:t>LTEC Corporation US Representative Office</a:t>
            </a:r>
            <a:r>
              <a:rPr lang="en-US" altLang="ja-JP" sz="1000" baseline="0" dirty="0"/>
              <a:t>               </a:t>
            </a:r>
            <a:r>
              <a:rPr lang="en-US" altLang="ja-JP" sz="1000" dirty="0"/>
              <a:t>Phone: (408) 432-7247   </a:t>
            </a:r>
          </a:p>
          <a:p>
            <a:r>
              <a:rPr lang="en-US" altLang="ja-JP" sz="1000" dirty="0"/>
              <a:t>No.203 2880 Zanker Road San Jose, CA 95034</a:t>
            </a:r>
            <a:r>
              <a:rPr lang="en-US" altLang="ja-JP" sz="1000" baseline="0" dirty="0"/>
              <a:t>          </a:t>
            </a:r>
            <a:r>
              <a:rPr lang="en-US" altLang="ja-JP" sz="1000" dirty="0">
                <a:solidFill>
                  <a:schemeClr val="bg1"/>
                </a:solidFill>
              </a:rPr>
              <a:t>www.</a:t>
            </a:r>
            <a:r>
              <a:rPr lang="en-US" altLang="ja-JP" sz="1000" baseline="0" dirty="0">
                <a:solidFill>
                  <a:schemeClr val="bg1"/>
                </a:solidFill>
              </a:rPr>
              <a:t>ltecusa.com    </a:t>
            </a:r>
            <a:r>
              <a:rPr lang="en-US" altLang="ja-JP" sz="1000" dirty="0"/>
              <a:t>Contact: info@ltecusa.com</a:t>
            </a:r>
            <a:endParaRPr lang="ja-JP" altLang="en-US" sz="1000" dirty="0"/>
          </a:p>
        </p:txBody>
      </p:sp>
      <p:pic>
        <p:nvPicPr>
          <p:cNvPr id="1026" name="Picture 2" descr="LTEC Corporation" title="LTEC Corpo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8316416"/>
            <a:ext cx="645671" cy="39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LTEC Corporation" title="LTEC Corpor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688" y="439633"/>
            <a:ext cx="1106520" cy="675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 userDrawn="1"/>
        </p:nvSpPr>
        <p:spPr>
          <a:xfrm>
            <a:off x="5587393" y="8042930"/>
            <a:ext cx="8659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16G-0013-1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83298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/>
        </p:nvSpPr>
        <p:spPr>
          <a:xfrm>
            <a:off x="369340" y="384458"/>
            <a:ext cx="6120000" cy="8307692"/>
          </a:xfrm>
          <a:prstGeom prst="rect">
            <a:avLst/>
          </a:prstGeom>
          <a:noFill/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369340" y="8316416"/>
            <a:ext cx="6131473" cy="376657"/>
          </a:xfrm>
          <a:prstGeom prst="rect">
            <a:avLst/>
          </a:prstGeom>
          <a:solidFill>
            <a:srgbClr val="385D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ッター プレースホルダー 4"/>
          <p:cNvSpPr txBox="1">
            <a:spLocks/>
          </p:cNvSpPr>
          <p:nvPr/>
        </p:nvSpPr>
        <p:spPr>
          <a:xfrm>
            <a:off x="1196752" y="8316416"/>
            <a:ext cx="5256584" cy="40011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1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000" dirty="0"/>
              <a:t>LTEC Corporation US Representative Office</a:t>
            </a:r>
            <a:r>
              <a:rPr lang="en-US" altLang="ja-JP" sz="1000" baseline="0" dirty="0"/>
              <a:t>               </a:t>
            </a:r>
            <a:r>
              <a:rPr lang="en-US" altLang="ja-JP" sz="1000" dirty="0"/>
              <a:t>Phone: (408) 432-7247   </a:t>
            </a:r>
          </a:p>
          <a:p>
            <a:r>
              <a:rPr lang="en-US" altLang="ja-JP" sz="1000" dirty="0"/>
              <a:t>No.203 2880 Zanker Road San Jose, CA 95034</a:t>
            </a:r>
            <a:r>
              <a:rPr lang="en-US" altLang="ja-JP" sz="1000" baseline="0" dirty="0"/>
              <a:t>          </a:t>
            </a:r>
            <a:r>
              <a:rPr lang="en-US" altLang="ja-JP" sz="1000" dirty="0">
                <a:solidFill>
                  <a:schemeClr val="bg1"/>
                </a:solidFill>
              </a:rPr>
              <a:t>www.</a:t>
            </a:r>
            <a:r>
              <a:rPr lang="en-US" altLang="ja-JP" sz="1000" baseline="0" dirty="0">
                <a:solidFill>
                  <a:schemeClr val="bg1"/>
                </a:solidFill>
              </a:rPr>
              <a:t>ltecusa.com    </a:t>
            </a:r>
            <a:r>
              <a:rPr lang="en-US" altLang="ja-JP" sz="1000" dirty="0"/>
              <a:t>Contact: info@ltecusa.com</a:t>
            </a:r>
            <a:endParaRPr lang="ja-JP" altLang="en-US" sz="1000" dirty="0"/>
          </a:p>
        </p:txBody>
      </p:sp>
      <p:pic>
        <p:nvPicPr>
          <p:cNvPr id="1026" name="Picture 2" descr="LTEC Corporation" title="LTEC Corporat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8316416"/>
            <a:ext cx="645671" cy="394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テキスト ボックス 2"/>
          <p:cNvSpPr txBox="1"/>
          <p:nvPr userDrawn="1"/>
        </p:nvSpPr>
        <p:spPr>
          <a:xfrm>
            <a:off x="5587393" y="8054806"/>
            <a:ext cx="86594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100" dirty="0"/>
              <a:t>16G-0013-1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1692876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99" y="1896730"/>
            <a:ext cx="27146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タイトル 6"/>
          <p:cNvSpPr txBox="1">
            <a:spLocks/>
          </p:cNvSpPr>
          <p:nvPr/>
        </p:nvSpPr>
        <p:spPr>
          <a:xfrm>
            <a:off x="427070" y="1236344"/>
            <a:ext cx="6048672" cy="539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1800" b="1" dirty="0">
                <a:solidFill>
                  <a:srgbClr val="0000FF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WOLFSPEED (CREE) CAS325M12HM2 </a:t>
            </a:r>
            <a:r>
              <a:rPr lang="en-US" altLang="ja-JP" sz="1800" b="1" dirty="0" err="1">
                <a:solidFill>
                  <a:srgbClr val="0000FF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SiC</a:t>
            </a:r>
            <a:r>
              <a:rPr lang="en-US" altLang="ja-JP" sz="1800" b="1" dirty="0">
                <a:solidFill>
                  <a:srgbClr val="0000FF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MOSFET</a:t>
            </a:r>
          </a:p>
          <a:p>
            <a:pPr algn="l"/>
            <a:r>
              <a:rPr lang="en-US" altLang="ja-JP" sz="1800" b="1" dirty="0">
                <a:solidFill>
                  <a:srgbClr val="0000FF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POWER MODULE</a:t>
            </a:r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783" y="1896731"/>
            <a:ext cx="1911169" cy="115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直線コネクタ 17"/>
          <p:cNvCxnSpPr/>
          <p:nvPr/>
        </p:nvCxnSpPr>
        <p:spPr>
          <a:xfrm>
            <a:off x="585543" y="3969099"/>
            <a:ext cx="21695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コンテンツ プレースホルダー 8"/>
          <p:cNvSpPr txBox="1">
            <a:spLocks/>
          </p:cNvSpPr>
          <p:nvPr/>
        </p:nvSpPr>
        <p:spPr>
          <a:xfrm>
            <a:off x="463406" y="4551363"/>
            <a:ext cx="5976000" cy="303568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400" dirty="0">
                <a:cs typeface="Arial"/>
              </a:rPr>
              <a:t>▪ </a:t>
            </a:r>
            <a:r>
              <a:rPr lang="en-US" altLang="ja-JP" sz="1400" dirty="0"/>
              <a:t>LTEC Corporation is planing to relase structure analysis</a:t>
            </a:r>
            <a:r>
              <a:rPr lang="ja-JP" altLang="en-US" sz="1400" dirty="0"/>
              <a:t> </a:t>
            </a:r>
            <a:r>
              <a:rPr lang="en-US" altLang="ja-JP" sz="1400" dirty="0"/>
              <a:t>report</a:t>
            </a:r>
            <a:r>
              <a:rPr lang="ja-JP" altLang="en-US" sz="1400" dirty="0"/>
              <a:t>  </a:t>
            </a:r>
            <a:r>
              <a:rPr lang="en-US" altLang="ja-JP" sz="1400" dirty="0"/>
              <a:t>of the </a:t>
            </a:r>
            <a:r>
              <a:rPr lang="en-US" altLang="ja-JP" sz="1400" dirty="0" err="1"/>
              <a:t>Wolfspeed</a:t>
            </a:r>
            <a:r>
              <a:rPr lang="en-US" altLang="ja-JP" sz="1400" dirty="0"/>
              <a:t> manufactured   3.6mΩ, 1200V </a:t>
            </a:r>
            <a:r>
              <a:rPr lang="en-US" altLang="ja-JP" sz="1400" dirty="0" err="1"/>
              <a:t>SiC</a:t>
            </a:r>
            <a:r>
              <a:rPr lang="en-US" altLang="ja-JP" sz="1400" dirty="0"/>
              <a:t> half-bridge power module.</a:t>
            </a:r>
          </a:p>
          <a:p>
            <a:pPr marL="0" indent="0">
              <a:buNone/>
            </a:pPr>
            <a:r>
              <a:rPr lang="en-US" altLang="ja-JP" sz="1400" dirty="0"/>
              <a:t>It will be released in Mar/2017.</a:t>
            </a:r>
          </a:p>
          <a:p>
            <a:pPr marL="0" indent="0">
              <a:buNone/>
            </a:pPr>
            <a:r>
              <a:rPr lang="en-US" altLang="ja-JP" sz="1400" dirty="0"/>
              <a:t>▪  CAS325M12HM2 is used ‘High Performance 62mm’ state-of -art technology.</a:t>
            </a:r>
          </a:p>
          <a:p>
            <a:pPr marL="0" indent="0">
              <a:buNone/>
            </a:pPr>
            <a:r>
              <a:rPr lang="en-US" altLang="ja-JP" sz="1400" dirty="0"/>
              <a:t>It realize  the downsizing and lightening and High temperature operation (175C)</a:t>
            </a:r>
          </a:p>
          <a:p>
            <a:pPr marL="0" indent="0">
              <a:buNone/>
            </a:pPr>
            <a:r>
              <a:rPr lang="en-US" altLang="ja-JP" sz="1400" dirty="0">
                <a:cs typeface="Arial"/>
              </a:rPr>
              <a:t>▪ </a:t>
            </a:r>
            <a:r>
              <a:rPr lang="en-US" altLang="ja-JP" sz="1400" dirty="0"/>
              <a:t>The contents of the report includes how the module realize the downsizing , the lightening , the reducing parasitic impedance and High temperature operation (175C) through the analysis of package details, layout analysis, and materials analysis (EDX) </a:t>
            </a:r>
          </a:p>
          <a:p>
            <a:pPr marL="0" indent="0">
              <a:buNone/>
            </a:pPr>
            <a:r>
              <a:rPr lang="ja-JP" altLang="en-US" sz="1400" dirty="0">
                <a:latin typeface="Calibri" panose="020F0502020204030204" pitchFamily="34" charset="0"/>
              </a:rPr>
              <a:t>▪ </a:t>
            </a:r>
            <a:r>
              <a:rPr lang="en-US" altLang="ja-JP" sz="1400" dirty="0"/>
              <a:t>2</a:t>
            </a:r>
            <a:r>
              <a:rPr lang="en-US" altLang="ja-JP" sz="1400" baseline="30000" dirty="0"/>
              <a:t>nd</a:t>
            </a:r>
            <a:r>
              <a:rPr lang="en-US" altLang="ja-JP" sz="1400" dirty="0"/>
              <a:t> gen </a:t>
            </a:r>
            <a:r>
              <a:rPr lang="en-US" altLang="ja-JP" sz="1400" dirty="0" err="1"/>
              <a:t>SiC</a:t>
            </a:r>
            <a:r>
              <a:rPr lang="en-US" altLang="ja-JP" sz="1400" dirty="0"/>
              <a:t> device is used in this module. </a:t>
            </a:r>
          </a:p>
          <a:p>
            <a:pPr marL="0" indent="0">
              <a:buNone/>
            </a:pPr>
            <a:r>
              <a:rPr lang="en-US" altLang="ja-JP" sz="1400" dirty="0"/>
              <a:t>   LTEC has prepared 2</a:t>
            </a:r>
            <a:r>
              <a:rPr lang="en-US" altLang="ja-JP" sz="1400" baseline="30000" dirty="0"/>
              <a:t>nd</a:t>
            </a:r>
            <a:r>
              <a:rPr lang="en-US" altLang="ja-JP" sz="1400" dirty="0"/>
              <a:t> gen and 3</a:t>
            </a:r>
            <a:r>
              <a:rPr lang="en-US" altLang="ja-JP" sz="1400" baseline="30000" dirty="0"/>
              <a:t>rd</a:t>
            </a:r>
            <a:r>
              <a:rPr lang="en-US" altLang="ja-JP" sz="1400" dirty="0"/>
              <a:t> gen </a:t>
            </a:r>
            <a:r>
              <a:rPr lang="en-US" altLang="ja-JP" sz="1400" dirty="0" err="1"/>
              <a:t>SiC</a:t>
            </a:r>
            <a:r>
              <a:rPr lang="en-US" altLang="ja-JP" sz="1400" dirty="0"/>
              <a:t> device analysis reports.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62462" y="2727334"/>
            <a:ext cx="7769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Overview</a:t>
            </a:r>
            <a:endParaRPr kumimoji="1" lang="ja-JP" altLang="en-US" sz="12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44544" y="4088527"/>
            <a:ext cx="20453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Source : </a:t>
            </a:r>
            <a:r>
              <a:rPr kumimoji="1" lang="en-US" altLang="ja-JP" sz="1200" dirty="0" err="1"/>
              <a:t>Wolfspeed</a:t>
            </a:r>
            <a:r>
              <a:rPr kumimoji="1" lang="en-US" altLang="ja-JP" sz="1200" dirty="0"/>
              <a:t> datasheet</a:t>
            </a:r>
            <a:endParaRPr kumimoji="1" lang="ja-JP" altLang="en-US" sz="12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386786" y="239948"/>
            <a:ext cx="2540635" cy="1031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200"/>
              </a:spcAft>
            </a:pPr>
            <a:endParaRPr lang="en-US" sz="900" dirty="0">
              <a:effectLst/>
              <a:latin typeface="Calibri"/>
              <a:ea typeface="Calibri"/>
              <a:cs typeface="Times New Roman"/>
            </a:endParaRPr>
          </a:p>
          <a:p>
            <a:pPr algn="ctr">
              <a:lnSpc>
                <a:spcPts val="2500"/>
              </a:lnSpc>
              <a:spcAft>
                <a:spcPts val="200"/>
              </a:spcAft>
            </a:pPr>
            <a:r>
              <a:rPr lang="en-US" altLang="ja-JP" b="1" i="1" dirty="0">
                <a:ln w="953" cap="flat" cmpd="sng" algn="ctr">
                  <a:solidFill>
                    <a:srgbClr val="FF0000"/>
                  </a:solidFill>
                  <a:prstDash val="solid"/>
                  <a:round/>
                </a:ln>
                <a:gradFill>
                  <a:gsLst>
                    <a:gs pos="0">
                      <a:srgbClr val="A54200"/>
                    </a:gs>
                    <a:gs pos="78000">
                      <a:srgbClr val="FF8C19"/>
                    </a:gs>
                    <a:gs pos="100000">
                      <a:srgbClr val="FFF1E9"/>
                    </a:gs>
                  </a:gsLst>
                  <a:lin ang="5400000" scaled="0"/>
                </a:gra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>P</a:t>
            </a:r>
            <a:r>
              <a:rPr lang="en-US" b="1" i="1" dirty="0">
                <a:ln w="953" cap="flat" cmpd="sng" algn="ctr">
                  <a:solidFill>
                    <a:srgbClr val="FF0000"/>
                  </a:solidFill>
                  <a:prstDash val="solid"/>
                  <a:round/>
                </a:ln>
                <a:gradFill>
                  <a:gsLst>
                    <a:gs pos="0">
                      <a:srgbClr val="A54200"/>
                    </a:gs>
                    <a:gs pos="78000">
                      <a:srgbClr val="FF8C19"/>
                    </a:gs>
                    <a:gs pos="100000">
                      <a:srgbClr val="FFF1E9"/>
                    </a:gs>
                  </a:gsLst>
                  <a:lin ang="5400000" scaled="0"/>
                </a:gra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ea typeface="Calibri"/>
                <a:cs typeface="Times New Roman"/>
              </a:rPr>
              <a:t>reliminary announcement</a:t>
            </a:r>
            <a:endParaRPr lang="en-US" sz="900" dirty="0">
              <a:effectLst/>
              <a:latin typeface="Calibri"/>
              <a:ea typeface="Calibri"/>
              <a:cs typeface="Times New Roman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06" t="2585" r="12495" b="4167"/>
          <a:stretch>
            <a:fillRect/>
          </a:stretch>
        </p:blipFill>
        <p:spPr bwMode="auto">
          <a:xfrm rot="16200000">
            <a:off x="4187691" y="2857264"/>
            <a:ext cx="1103008" cy="191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5704621" y="3903861"/>
            <a:ext cx="692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Cover </a:t>
            </a:r>
          </a:p>
          <a:p>
            <a:r>
              <a:rPr kumimoji="1" lang="en-US" altLang="ja-JP" sz="1200" dirty="0"/>
              <a:t>removal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26589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8"/>
          <p:cNvSpPr txBox="1">
            <a:spLocks/>
          </p:cNvSpPr>
          <p:nvPr/>
        </p:nvSpPr>
        <p:spPr>
          <a:xfrm>
            <a:off x="506349" y="637743"/>
            <a:ext cx="5756428" cy="56582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endParaRPr lang="en-US" altLang="ja-JP" sz="1800" b="1" dirty="0"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altLang="ja-JP" sz="1800" b="1" dirty="0">
                <a:cs typeface="Arial"/>
              </a:rPr>
              <a:t>Table of Contents </a:t>
            </a:r>
            <a:r>
              <a:rPr lang="en-US" altLang="ja-JP" sz="1800" b="1" dirty="0">
                <a:solidFill>
                  <a:srgbClr val="FF0000"/>
                </a:solidFill>
                <a:cs typeface="Arial"/>
              </a:rPr>
              <a:t>(Tentative)</a:t>
            </a:r>
            <a:r>
              <a:rPr lang="ja-JP" altLang="en-US" sz="1400" b="1" dirty="0">
                <a:solidFill>
                  <a:srgbClr val="FF0000"/>
                </a:solidFill>
                <a:cs typeface="Arial"/>
              </a:rPr>
              <a:t>　</a:t>
            </a:r>
            <a:endParaRPr lang="en-US" altLang="ja-JP" sz="1400" b="1" dirty="0">
              <a:solidFill>
                <a:srgbClr val="FF0000"/>
              </a:solidFill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altLang="ja-JP" sz="1400" b="1" dirty="0"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altLang="ja-JP" sz="1400" b="1" dirty="0">
              <a:cs typeface="Arial"/>
            </a:endParaRP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b="1" dirty="0">
                <a:cs typeface="Arial"/>
              </a:rPr>
              <a:t>Structure Analysis Section							     		 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1. Device summary, Table 1, Executive Summary					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1.1. 	Analysis results					        					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	Table 2. Package structure overview					    	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	Table 3. Device structure: </a:t>
            </a:r>
            <a:r>
              <a:rPr lang="en-US" altLang="ja-JP" sz="1400" dirty="0" err="1">
                <a:cs typeface="Arial"/>
              </a:rPr>
              <a:t>SiC</a:t>
            </a:r>
            <a:r>
              <a:rPr lang="en-US" altLang="ja-JP" sz="1400" dirty="0">
                <a:cs typeface="Arial"/>
              </a:rPr>
              <a:t> MOSFET				 		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	Table 4. Device structure: Layer materials and thicknesses		    2.Module analysis				 						        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2.1.  Appearance observation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2.2 . Module constitution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2.3.  Device constitution, Electro node layout and wire bonding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2.4.  PCB layout for gate driver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2.5.  Structure and material analysis of substrate , solder and base-plate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2.6.  Resin FTIP (Glass-transition temperature)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2.7.  Grain analysis of transistor metal and bonding wire (EBSD)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 </a:t>
            </a: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								</a:t>
            </a:r>
          </a:p>
          <a:p>
            <a:pPr marL="0" indent="0" defTabSz="365760">
              <a:spcBef>
                <a:spcPts val="0"/>
              </a:spcBef>
              <a:buNone/>
            </a:pPr>
            <a:endParaRPr lang="en-US" altLang="ja-JP" sz="1400" dirty="0">
              <a:cs typeface="Arial"/>
            </a:endParaRPr>
          </a:p>
          <a:p>
            <a:pPr marL="0" indent="0" defTabSz="365760">
              <a:spcBef>
                <a:spcPts val="0"/>
              </a:spcBef>
              <a:buNone/>
            </a:pPr>
            <a:endParaRPr lang="en-US" altLang="ja-JP" sz="1400" dirty="0">
              <a:cs typeface="Arial"/>
            </a:endParaRPr>
          </a:p>
          <a:p>
            <a:pPr marL="0" indent="0" defTabSz="365760">
              <a:spcBef>
                <a:spcPts val="0"/>
              </a:spcBef>
              <a:buNone/>
            </a:pPr>
            <a:endParaRPr lang="en-US" altLang="ja-JP" sz="1400" dirty="0">
              <a:cs typeface="Arial"/>
            </a:endParaRPr>
          </a:p>
          <a:p>
            <a:pPr marL="0" indent="0" defTabSz="365760">
              <a:spcBef>
                <a:spcPts val="0"/>
              </a:spcBef>
              <a:buNone/>
            </a:pPr>
            <a:r>
              <a:rPr lang="en-US" altLang="ja-JP" sz="1400" dirty="0">
                <a:cs typeface="Arial"/>
              </a:rPr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777586471"/>
      </p:ext>
    </p:extLst>
  </p:cSld>
  <p:clrMapOvr>
    <a:masterClrMapping/>
  </p:clrMapOvr>
</p:sld>
</file>

<file path=ppt/theme/theme1.xml><?xml version="1.0" encoding="utf-8"?>
<a:theme xmlns:a="http://schemas.openxmlformats.org/drawingml/2006/main" name="Multi-pag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(英文レター)LTEC-OpenRepor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Multi-page Template</Template>
  <TotalTime>881</TotalTime>
  <Words>330</Words>
  <Application>Microsoft Office PowerPoint</Application>
  <PresentationFormat>レター サイズ 8.5x11 インチ</PresentationFormat>
  <Paragraphs>40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Calibri</vt:lpstr>
      <vt:lpstr>Verdana</vt:lpstr>
      <vt:lpstr>Multi-page Template</vt:lpstr>
      <vt:lpstr>1_(英文レター)LTEC-OpenReport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Layout Pattern Matching Tool for Semiconductor Layout Analysis</dc:title>
  <dc:creator>ctt</dc:creator>
  <cp:keywords>Open Report;Release News</cp:keywords>
  <cp:lastModifiedBy>西岡 良介</cp:lastModifiedBy>
  <cp:revision>97</cp:revision>
  <cp:lastPrinted>2016-06-23T04:04:03Z</cp:lastPrinted>
  <dcterms:created xsi:type="dcterms:W3CDTF">2016-02-04T21:48:49Z</dcterms:created>
  <dcterms:modified xsi:type="dcterms:W3CDTF">2021-01-04T01:40:22Z</dcterms:modified>
</cp:coreProperties>
</file>