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6"/>
  </p:notesMasterIdLst>
  <p:sldIdLst>
    <p:sldId id="257" r:id="rId3"/>
    <p:sldId id="261" r:id="rId4"/>
    <p:sldId id="262" r:id="rId5"/>
  </p:sldIdLst>
  <p:sldSz cx="6858000" cy="9144000" type="letter"/>
  <p:notesSz cx="7077075" cy="9345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6600CC"/>
    <a:srgbClr val="FF6600"/>
    <a:srgbClr val="0000CC"/>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2924" autoAdjust="0"/>
  </p:normalViewPr>
  <p:slideViewPr>
    <p:cSldViewPr snapToGrid="0">
      <p:cViewPr varScale="1">
        <p:scale>
          <a:sx n="80" d="100"/>
          <a:sy n="80" d="100"/>
        </p:scale>
        <p:origin x="3522" y="90"/>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66733" cy="467281"/>
          </a:xfrm>
          <a:prstGeom prst="rect">
            <a:avLst/>
          </a:prstGeom>
        </p:spPr>
        <p:txBody>
          <a:bodyPr vert="horz" lIns="93836" tIns="46918" rIns="93836" bIns="469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4008705" y="0"/>
            <a:ext cx="3066733" cy="467281"/>
          </a:xfrm>
          <a:prstGeom prst="rect">
            <a:avLst/>
          </a:prstGeom>
        </p:spPr>
        <p:txBody>
          <a:bodyPr vert="horz" lIns="93836" tIns="46918" rIns="93836" bIns="46918" rtlCol="0"/>
          <a:lstStyle>
            <a:lvl1pPr algn="r">
              <a:defRPr sz="1200"/>
            </a:lvl1pPr>
          </a:lstStyle>
          <a:p>
            <a:fld id="{542B09B2-4520-43FE-9402-18674F923EB0}" type="datetimeFigureOut">
              <a:rPr kumimoji="1" lang="ja-JP" altLang="en-US" smtClean="0"/>
              <a:t>2021/1/4</a:t>
            </a:fld>
            <a:endParaRPr kumimoji="1" lang="ja-JP" altLang="en-US" dirty="0"/>
          </a:p>
        </p:txBody>
      </p:sp>
      <p:sp>
        <p:nvSpPr>
          <p:cNvPr id="4" name="スライド イメージ プレースホルダー 3"/>
          <p:cNvSpPr>
            <a:spLocks noGrp="1" noRot="1" noChangeAspect="1"/>
          </p:cNvSpPr>
          <p:nvPr>
            <p:ph type="sldImg" idx="2"/>
          </p:nvPr>
        </p:nvSpPr>
        <p:spPr>
          <a:xfrm>
            <a:off x="2224088" y="701675"/>
            <a:ext cx="2628900" cy="3503613"/>
          </a:xfrm>
          <a:prstGeom prst="rect">
            <a:avLst/>
          </a:prstGeom>
          <a:noFill/>
          <a:ln w="12700">
            <a:solidFill>
              <a:prstClr val="black"/>
            </a:solidFill>
          </a:ln>
        </p:spPr>
        <p:txBody>
          <a:bodyPr vert="horz" lIns="93836" tIns="46918" rIns="93836" bIns="46918" rtlCol="0" anchor="ctr"/>
          <a:lstStyle/>
          <a:p>
            <a:endParaRPr lang="ja-JP" altLang="en-US" dirty="0"/>
          </a:p>
        </p:txBody>
      </p:sp>
      <p:sp>
        <p:nvSpPr>
          <p:cNvPr id="5" name="ノート プレースホルダー 4"/>
          <p:cNvSpPr>
            <a:spLocks noGrp="1"/>
          </p:cNvSpPr>
          <p:nvPr>
            <p:ph type="body" sz="quarter" idx="3"/>
          </p:nvPr>
        </p:nvSpPr>
        <p:spPr>
          <a:xfrm>
            <a:off x="707708" y="4439166"/>
            <a:ext cx="5661660" cy="4205526"/>
          </a:xfrm>
          <a:prstGeom prst="rect">
            <a:avLst/>
          </a:prstGeom>
        </p:spPr>
        <p:txBody>
          <a:bodyPr vert="horz" lIns="93836" tIns="46918" rIns="93836" bIns="469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876710"/>
            <a:ext cx="3066733" cy="467281"/>
          </a:xfrm>
          <a:prstGeom prst="rect">
            <a:avLst/>
          </a:prstGeom>
        </p:spPr>
        <p:txBody>
          <a:bodyPr vert="horz" lIns="93836" tIns="46918" rIns="93836" bIns="469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4008705" y="8876710"/>
            <a:ext cx="3066733" cy="467281"/>
          </a:xfrm>
          <a:prstGeom prst="rect">
            <a:avLst/>
          </a:prstGeom>
        </p:spPr>
        <p:txBody>
          <a:bodyPr vert="horz" lIns="93836" tIns="46918" rIns="93836" bIns="46918" rtlCol="0" anchor="b"/>
          <a:lstStyle>
            <a:lvl1pPr algn="r">
              <a:defRPr sz="1200"/>
            </a:lvl1pPr>
          </a:lstStyle>
          <a:p>
            <a:fld id="{4325D7C7-5EAD-4B63-8819-013BA5F93C4B}" type="slidenum">
              <a:rPr kumimoji="1" lang="ja-JP" altLang="en-US" smtClean="0"/>
              <a:t>‹#›</a:t>
            </a:fld>
            <a:endParaRPr kumimoji="1" lang="ja-JP" altLang="en-US" dirty="0"/>
          </a:p>
        </p:txBody>
      </p:sp>
    </p:spTree>
    <p:extLst>
      <p:ext uri="{BB962C8B-B14F-4D97-AF65-F5344CB8AC3E}">
        <p14:creationId xmlns:p14="http://schemas.microsoft.com/office/powerpoint/2010/main" val="40572724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25D7C7-5EAD-4B63-8819-013BA5F93C4B}" type="slidenum">
              <a:rPr kumimoji="1" lang="ja-JP" altLang="en-US" smtClean="0"/>
              <a:t>1</a:t>
            </a:fld>
            <a:endParaRPr kumimoji="1" lang="ja-JP" altLang="en-US" dirty="0"/>
          </a:p>
        </p:txBody>
      </p:sp>
    </p:spTree>
    <p:extLst>
      <p:ext uri="{BB962C8B-B14F-4D97-AF65-F5344CB8AC3E}">
        <p14:creationId xmlns:p14="http://schemas.microsoft.com/office/powerpoint/2010/main" val="3539931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325D7C7-5EAD-4B63-8819-013BA5F93C4B}" type="slidenum">
              <a:rPr kumimoji="1" lang="ja-JP" altLang="en-US" smtClean="0"/>
              <a:t>2</a:t>
            </a:fld>
            <a:endParaRPr kumimoji="1" lang="ja-JP" altLang="en-US" dirty="0"/>
          </a:p>
        </p:txBody>
      </p:sp>
    </p:spTree>
    <p:extLst>
      <p:ext uri="{BB962C8B-B14F-4D97-AF65-F5344CB8AC3E}">
        <p14:creationId xmlns:p14="http://schemas.microsoft.com/office/powerpoint/2010/main" val="2846285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325D7C7-5EAD-4B63-8819-013BA5F93C4B}" type="slidenum">
              <a:rPr kumimoji="1" lang="ja-JP" altLang="en-US" smtClean="0"/>
              <a:t>3</a:t>
            </a:fld>
            <a:endParaRPr kumimoji="1" lang="ja-JP" altLang="en-US" dirty="0"/>
          </a:p>
        </p:txBody>
      </p:sp>
    </p:spTree>
    <p:extLst>
      <p:ext uri="{BB962C8B-B14F-4D97-AF65-F5344CB8AC3E}">
        <p14:creationId xmlns:p14="http://schemas.microsoft.com/office/powerpoint/2010/main" val="2846285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port Release">
    <p:spTree>
      <p:nvGrpSpPr>
        <p:cNvPr id="1" name=""/>
        <p:cNvGrpSpPr/>
        <p:nvPr/>
      </p:nvGrpSpPr>
      <p:grpSpPr>
        <a:xfrm>
          <a:off x="0" y="0"/>
          <a:ext cx="0" cy="0"/>
          <a:chOff x="0" y="0"/>
          <a:chExt cx="0" cy="0"/>
        </a:xfrm>
      </p:grpSpPr>
      <p:sp>
        <p:nvSpPr>
          <p:cNvPr id="2" name="タイトル 1"/>
          <p:cNvSpPr>
            <a:spLocks noGrp="1"/>
          </p:cNvSpPr>
          <p:nvPr>
            <p:ph type="title"/>
          </p:nvPr>
        </p:nvSpPr>
        <p:spPr>
          <a:xfrm>
            <a:off x="450912" y="1348261"/>
            <a:ext cx="5930416" cy="539792"/>
          </a:xfrm>
          <a:prstGeom prst="rect">
            <a:avLst/>
          </a:prstGeom>
        </p:spPr>
        <p:txBody>
          <a:bodyPr wrap="square">
            <a:noAutofit/>
          </a:bodyPr>
          <a:lstStyle>
            <a:lvl1pPr algn="l">
              <a:defRPr sz="1600" b="1">
                <a:solidFill>
                  <a:srgbClr val="0000FF"/>
                </a:solidFill>
                <a:latin typeface="Verdana" panose="020B0604030504040204" pitchFamily="34" charset="0"/>
                <a:cs typeface="Verdana" panose="020B0604030504040204" pitchFamily="34" charset="0"/>
              </a:defRPr>
            </a:lvl1pPr>
          </a:lstStyle>
          <a:p>
            <a:r>
              <a:rPr kumimoji="1" lang="en-US" altLang="ja-JP"/>
              <a:t>Click to edit Master title style</a:t>
            </a:r>
            <a:endParaRPr kumimoji="1" lang="ja-JP" altLang="en-US" dirty="0"/>
          </a:p>
        </p:txBody>
      </p:sp>
      <p:sp>
        <p:nvSpPr>
          <p:cNvPr id="3" name="コンテンツ プレースホルダー 2"/>
          <p:cNvSpPr>
            <a:spLocks noGrp="1"/>
          </p:cNvSpPr>
          <p:nvPr>
            <p:ph idx="1"/>
          </p:nvPr>
        </p:nvSpPr>
        <p:spPr>
          <a:xfrm>
            <a:off x="1052724" y="5436096"/>
            <a:ext cx="5400000" cy="2167137"/>
          </a:xfrm>
          <a:prstGeom prst="rect">
            <a:avLst/>
          </a:prstGeom>
        </p:spPr>
        <p:txBody>
          <a:bodyPr/>
          <a:lstStyle>
            <a:lvl1pPr marL="0" indent="0" algn="ctr">
              <a:buNone/>
              <a:defRPr sz="1400">
                <a:latin typeface="+mn-lt"/>
              </a:defRPr>
            </a:lvl1pPr>
          </a:lstStyle>
          <a:p>
            <a:pPr lvl="0"/>
            <a:r>
              <a:rPr kumimoji="1" lang="en-US" altLang="ja-JP" dirty="0"/>
              <a:t>Click to edit Master text styles</a:t>
            </a:r>
          </a:p>
        </p:txBody>
      </p:sp>
      <p:sp>
        <p:nvSpPr>
          <p:cNvPr id="7" name="コンテンツ プレースホルダー 2"/>
          <p:cNvSpPr>
            <a:spLocks noGrp="1"/>
          </p:cNvSpPr>
          <p:nvPr>
            <p:ph idx="13"/>
          </p:nvPr>
        </p:nvSpPr>
        <p:spPr>
          <a:xfrm>
            <a:off x="477336" y="4339359"/>
            <a:ext cx="5868000" cy="830862"/>
          </a:xfrm>
          <a:prstGeom prst="rect">
            <a:avLst/>
          </a:prstGeom>
        </p:spPr>
        <p:txBody>
          <a:bodyPr/>
          <a:lstStyle>
            <a:lvl1pPr marL="0" indent="0">
              <a:buNone/>
              <a:defRPr sz="1400">
                <a:latin typeface="+mn-lt"/>
              </a:defRPr>
            </a:lvl1pPr>
          </a:lstStyle>
          <a:p>
            <a:pPr lvl="0"/>
            <a:r>
              <a:rPr kumimoji="1" lang="en-US" altLang="ja-JP"/>
              <a:t>Click to edit Master text styles</a:t>
            </a:r>
          </a:p>
        </p:txBody>
      </p:sp>
      <p:sp>
        <p:nvSpPr>
          <p:cNvPr id="11" name="テキスト ボックス 10"/>
          <p:cNvSpPr txBox="1"/>
          <p:nvPr userDrawn="1"/>
        </p:nvSpPr>
        <p:spPr>
          <a:xfrm>
            <a:off x="5698840" y="8088432"/>
            <a:ext cx="835485" cy="253916"/>
          </a:xfrm>
          <a:prstGeom prst="rect">
            <a:avLst/>
          </a:prstGeom>
          <a:noFill/>
        </p:spPr>
        <p:txBody>
          <a:bodyPr wrap="none" rtlCol="0">
            <a:spAutoFit/>
          </a:bodyPr>
          <a:lstStyle/>
          <a:p>
            <a:pPr algn="l"/>
            <a:r>
              <a:rPr lang="en-US" altLang="ja-JP" sz="1050" dirty="0"/>
              <a:t>17G-0021-1</a:t>
            </a:r>
            <a:endParaRPr lang="ja-JP" altLang="en-US" sz="1100" dirty="0"/>
          </a:p>
        </p:txBody>
      </p:sp>
      <p:sp>
        <p:nvSpPr>
          <p:cNvPr id="13" name="コンテンツ プレースホルダー 2"/>
          <p:cNvSpPr>
            <a:spLocks noGrp="1"/>
          </p:cNvSpPr>
          <p:nvPr>
            <p:ph idx="14"/>
          </p:nvPr>
        </p:nvSpPr>
        <p:spPr>
          <a:xfrm>
            <a:off x="477336" y="1979712"/>
            <a:ext cx="5868000" cy="598154"/>
          </a:xfrm>
          <a:prstGeom prst="rect">
            <a:avLst/>
          </a:prstGeom>
        </p:spPr>
        <p:txBody>
          <a:bodyPr/>
          <a:lstStyle>
            <a:lvl1pPr marL="0" indent="0">
              <a:buNone/>
              <a:defRPr sz="1400">
                <a:latin typeface="+mn-lt"/>
              </a:defRPr>
            </a:lvl1pPr>
          </a:lstStyle>
          <a:p>
            <a:pPr lvl="0"/>
            <a:r>
              <a:rPr kumimoji="1" lang="en-US" altLang="ja-JP"/>
              <a:t>Click to edit Master text styles</a:t>
            </a:r>
          </a:p>
        </p:txBody>
      </p:sp>
      <p:sp>
        <p:nvSpPr>
          <p:cNvPr id="14" name="コンテンツ プレースホルダー 2"/>
          <p:cNvSpPr>
            <a:spLocks noGrp="1"/>
          </p:cNvSpPr>
          <p:nvPr>
            <p:ph idx="15"/>
          </p:nvPr>
        </p:nvSpPr>
        <p:spPr>
          <a:xfrm>
            <a:off x="512676" y="4040252"/>
            <a:ext cx="2808000" cy="276999"/>
          </a:xfrm>
          <a:prstGeom prst="rect">
            <a:avLst/>
          </a:prstGeom>
        </p:spPr>
        <p:txBody>
          <a:bodyPr>
            <a:spAutoFit/>
          </a:bodyPr>
          <a:lstStyle>
            <a:lvl1pPr marL="0" indent="0" algn="ctr">
              <a:buNone/>
              <a:defRPr sz="1200" b="1">
                <a:latin typeface="+mn-lt"/>
              </a:defRPr>
            </a:lvl1pPr>
          </a:lstStyle>
          <a:p>
            <a:pPr lvl="0"/>
            <a:r>
              <a:rPr kumimoji="1" lang="en-US" altLang="ja-JP"/>
              <a:t>Click to edit Master text styles</a:t>
            </a:r>
          </a:p>
        </p:txBody>
      </p:sp>
      <p:sp>
        <p:nvSpPr>
          <p:cNvPr id="15" name="コンテンツ プレースホルダー 2"/>
          <p:cNvSpPr>
            <a:spLocks noGrp="1"/>
          </p:cNvSpPr>
          <p:nvPr>
            <p:ph idx="16"/>
          </p:nvPr>
        </p:nvSpPr>
        <p:spPr>
          <a:xfrm>
            <a:off x="3465004" y="4040252"/>
            <a:ext cx="2808000" cy="276999"/>
          </a:xfrm>
          <a:prstGeom prst="rect">
            <a:avLst/>
          </a:prstGeom>
        </p:spPr>
        <p:txBody>
          <a:bodyPr>
            <a:spAutoFit/>
          </a:bodyPr>
          <a:lstStyle>
            <a:lvl1pPr marL="0" indent="0" algn="ctr">
              <a:buNone/>
              <a:defRPr sz="1200" b="1">
                <a:latin typeface="+mn-lt"/>
              </a:defRPr>
            </a:lvl1pPr>
          </a:lstStyle>
          <a:p>
            <a:pPr lvl="0"/>
            <a:r>
              <a:rPr kumimoji="1" lang="en-US" altLang="ja-JP"/>
              <a:t>Click to edit Master text styles</a:t>
            </a:r>
          </a:p>
        </p:txBody>
      </p:sp>
      <p:sp>
        <p:nvSpPr>
          <p:cNvPr id="18" name="コンテンツ プレースホルダー 2"/>
          <p:cNvSpPr>
            <a:spLocks noGrp="1"/>
          </p:cNvSpPr>
          <p:nvPr>
            <p:ph idx="19"/>
          </p:nvPr>
        </p:nvSpPr>
        <p:spPr>
          <a:xfrm>
            <a:off x="584988" y="2644401"/>
            <a:ext cx="2664000" cy="1395692"/>
          </a:xfrm>
          <a:prstGeom prst="rect">
            <a:avLst/>
          </a:prstGeom>
        </p:spPr>
        <p:txBody>
          <a:bodyPr>
            <a:normAutofit/>
          </a:bodyPr>
          <a:lstStyle>
            <a:lvl1pPr marL="0" indent="0" algn="ctr">
              <a:buNone/>
              <a:defRPr sz="1200">
                <a:latin typeface="+mn-lt"/>
              </a:defRPr>
            </a:lvl1pPr>
          </a:lstStyle>
          <a:p>
            <a:pPr lvl="0"/>
            <a:r>
              <a:rPr kumimoji="1" lang="en-US" altLang="ja-JP"/>
              <a:t>Click to edit Master text styles</a:t>
            </a:r>
          </a:p>
        </p:txBody>
      </p:sp>
      <p:sp>
        <p:nvSpPr>
          <p:cNvPr id="19" name="コンテンツ プレースホルダー 2"/>
          <p:cNvSpPr>
            <a:spLocks noGrp="1"/>
          </p:cNvSpPr>
          <p:nvPr>
            <p:ph idx="20"/>
          </p:nvPr>
        </p:nvSpPr>
        <p:spPr>
          <a:xfrm>
            <a:off x="3537316" y="2644401"/>
            <a:ext cx="2664000" cy="1395692"/>
          </a:xfrm>
          <a:prstGeom prst="rect">
            <a:avLst/>
          </a:prstGeom>
        </p:spPr>
        <p:txBody>
          <a:bodyPr>
            <a:normAutofit/>
          </a:bodyPr>
          <a:lstStyle>
            <a:lvl1pPr marL="0" indent="0" algn="ctr">
              <a:buNone/>
              <a:defRPr sz="1200">
                <a:latin typeface="+mn-lt"/>
              </a:defRPr>
            </a:lvl1pPr>
          </a:lstStyle>
          <a:p>
            <a:pPr lvl="0"/>
            <a:r>
              <a:rPr kumimoji="1" lang="en-US" altLang="ja-JP"/>
              <a:t>Click to edit Master text styles</a:t>
            </a:r>
          </a:p>
        </p:txBody>
      </p:sp>
      <p:sp>
        <p:nvSpPr>
          <p:cNvPr id="16" name="TextBox 15">
            <a:extLst>
              <a:ext uri="{FF2B5EF4-FFF2-40B4-BE49-F238E27FC236}">
                <a16:creationId xmlns:a16="http://schemas.microsoft.com/office/drawing/2014/main" id="{75377AE7-8758-474D-9E2B-8B6748B6C7E0}"/>
              </a:ext>
            </a:extLst>
          </p:cNvPr>
          <p:cNvSpPr txBox="1"/>
          <p:nvPr userDrawn="1"/>
        </p:nvSpPr>
        <p:spPr>
          <a:xfrm>
            <a:off x="1338402" y="8085627"/>
            <a:ext cx="3964547" cy="246221"/>
          </a:xfrm>
          <a:prstGeom prst="rect">
            <a:avLst/>
          </a:prstGeom>
          <a:noFill/>
        </p:spPr>
        <p:txBody>
          <a:bodyPr wrap="none" rtlCol="0">
            <a:spAutoFit/>
          </a:bodyPr>
          <a:lstStyle/>
          <a:p>
            <a:r>
              <a:rPr lang="en-US" sz="1000" dirty="0"/>
              <a:t>Contact LTEC Corporation for the current price as it decreases over time</a:t>
            </a:r>
          </a:p>
        </p:txBody>
      </p:sp>
    </p:spTree>
    <p:extLst>
      <p:ext uri="{BB962C8B-B14F-4D97-AF65-F5344CB8AC3E}">
        <p14:creationId xmlns:p14="http://schemas.microsoft.com/office/powerpoint/2010/main" val="360114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port Release">
    <p:spTree>
      <p:nvGrpSpPr>
        <p:cNvPr id="1" name=""/>
        <p:cNvGrpSpPr/>
        <p:nvPr/>
      </p:nvGrpSpPr>
      <p:grpSpPr>
        <a:xfrm>
          <a:off x="0" y="0"/>
          <a:ext cx="0" cy="0"/>
          <a:chOff x="0" y="0"/>
          <a:chExt cx="0" cy="0"/>
        </a:xfrm>
      </p:grpSpPr>
    </p:spTree>
    <p:extLst>
      <p:ext uri="{BB962C8B-B14F-4D97-AF65-F5344CB8AC3E}">
        <p14:creationId xmlns:p14="http://schemas.microsoft.com/office/powerpoint/2010/main" val="7502347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9"/>
          <p:cNvSpPr/>
          <p:nvPr/>
        </p:nvSpPr>
        <p:spPr>
          <a:xfrm>
            <a:off x="369340" y="384458"/>
            <a:ext cx="6120000" cy="8307692"/>
          </a:xfrm>
          <a:prstGeom prst="rect">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cxnSp>
        <p:nvCxnSpPr>
          <p:cNvPr id="8" name="Straight Connector 8"/>
          <p:cNvCxnSpPr/>
          <p:nvPr/>
        </p:nvCxnSpPr>
        <p:spPr>
          <a:xfrm>
            <a:off x="368660" y="1215319"/>
            <a:ext cx="6120000" cy="0"/>
          </a:xfrm>
          <a:prstGeom prst="line">
            <a:avLst/>
          </a:prstGeom>
          <a:ln w="63500">
            <a:solidFill>
              <a:srgbClr val="0000CC"/>
            </a:solidFill>
          </a:ln>
        </p:spPr>
        <p:style>
          <a:lnRef idx="1">
            <a:schemeClr val="accent5"/>
          </a:lnRef>
          <a:fillRef idx="0">
            <a:schemeClr val="accent5"/>
          </a:fillRef>
          <a:effectRef idx="0">
            <a:schemeClr val="accent5"/>
          </a:effectRef>
          <a:fontRef idx="minor">
            <a:schemeClr val="tx1"/>
          </a:fontRef>
        </p:style>
      </p:cxnSp>
      <p:sp>
        <p:nvSpPr>
          <p:cNvPr id="10" name="テキスト ボックス 9"/>
          <p:cNvSpPr txBox="1"/>
          <p:nvPr/>
        </p:nvSpPr>
        <p:spPr>
          <a:xfrm>
            <a:off x="3462266" y="359532"/>
            <a:ext cx="2919069" cy="830997"/>
          </a:xfrm>
          <a:prstGeom prst="rect">
            <a:avLst/>
          </a:prstGeom>
          <a:noFill/>
        </p:spPr>
        <p:txBody>
          <a:bodyPr wrap="none" rtlCol="0">
            <a:spAutoFit/>
          </a:bodyPr>
          <a:lstStyle/>
          <a:p>
            <a:r>
              <a:rPr kumimoji="1" lang="en-US" altLang="ja-JP" sz="2000" b="1" dirty="0">
                <a:latin typeface="Calibri" panose="020F0502020204030204" pitchFamily="34" charset="0"/>
              </a:rPr>
              <a:t>    LTEC Corporation </a:t>
            </a:r>
          </a:p>
          <a:p>
            <a:r>
              <a:rPr kumimoji="1" lang="en-US" altLang="ja-JP" sz="1400" b="1" i="1" dirty="0">
                <a:latin typeface="Calibri" panose="020F0502020204030204" pitchFamily="34" charset="0"/>
              </a:rPr>
              <a:t>      Your most experienced partner in </a:t>
            </a:r>
          </a:p>
          <a:p>
            <a:r>
              <a:rPr kumimoji="1" lang="en-US" altLang="ja-JP" sz="1400" b="1" i="1" dirty="0">
                <a:latin typeface="Calibri" panose="020F0502020204030204" pitchFamily="34" charset="0"/>
              </a:rPr>
              <a:t>      IP protection</a:t>
            </a:r>
            <a:endParaRPr kumimoji="1" lang="ja-JP" altLang="en-US" sz="1400" b="1" i="1" dirty="0">
              <a:latin typeface="Calibri" panose="020F0502020204030204" pitchFamily="34" charset="0"/>
            </a:endParaRPr>
          </a:p>
        </p:txBody>
      </p:sp>
      <p:pic>
        <p:nvPicPr>
          <p:cNvPr id="4" name="Picture 3" descr="LTEC Corporation" title="LTEC Corpo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688" y="439633"/>
            <a:ext cx="1106520" cy="675983"/>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a:extLst>
              <a:ext uri="{FF2B5EF4-FFF2-40B4-BE49-F238E27FC236}">
                <a16:creationId xmlns:a16="http://schemas.microsoft.com/office/drawing/2014/main" id="{C1D560FF-F41A-412E-914D-781193A97247}"/>
              </a:ext>
            </a:extLst>
          </p:cNvPr>
          <p:cNvGrpSpPr/>
          <p:nvPr userDrawn="1"/>
        </p:nvGrpSpPr>
        <p:grpSpPr>
          <a:xfrm>
            <a:off x="357187" y="8304257"/>
            <a:ext cx="6131473" cy="400110"/>
            <a:chOff x="369340" y="8316416"/>
            <a:chExt cx="6131473" cy="400110"/>
          </a:xfrm>
        </p:grpSpPr>
        <p:sp>
          <p:nvSpPr>
            <p:cNvPr id="11" name="正方形/長方形 1">
              <a:extLst>
                <a:ext uri="{FF2B5EF4-FFF2-40B4-BE49-F238E27FC236}">
                  <a16:creationId xmlns:a16="http://schemas.microsoft.com/office/drawing/2014/main" id="{DD7F8393-2EE7-4EE6-947F-9E3EEE51C4D3}"/>
                </a:ext>
              </a:extLst>
            </p:cNvPr>
            <p:cNvSpPr/>
            <p:nvPr userDrawn="1"/>
          </p:nvSpPr>
          <p:spPr>
            <a:xfrm>
              <a:off x="369340" y="8316416"/>
              <a:ext cx="6131473" cy="376657"/>
            </a:xfrm>
            <a:prstGeom prst="rect">
              <a:avLst/>
            </a:prstGeom>
            <a:solidFill>
              <a:srgbClr val="385D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13" name="フッター プレースホルダー 4">
              <a:extLst>
                <a:ext uri="{FF2B5EF4-FFF2-40B4-BE49-F238E27FC236}">
                  <a16:creationId xmlns:a16="http://schemas.microsoft.com/office/drawing/2014/main" id="{1EDF6266-C265-4FF7-A6FD-3F25DE80C034}"/>
                </a:ext>
              </a:extLst>
            </p:cNvPr>
            <p:cNvSpPr txBox="1">
              <a:spLocks/>
            </p:cNvSpPr>
            <p:nvPr userDrawn="1"/>
          </p:nvSpPr>
          <p:spPr>
            <a:xfrm>
              <a:off x="1196752" y="8316416"/>
              <a:ext cx="5256584" cy="400110"/>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00" dirty="0">
                  <a:solidFill>
                    <a:schemeClr val="bg1"/>
                  </a:solidFill>
                </a:rPr>
                <a:t>LTEC Corporation US Representative Office</a:t>
              </a:r>
              <a:r>
                <a:rPr lang="en-US" altLang="ja-JP" sz="1000" baseline="0" dirty="0">
                  <a:solidFill>
                    <a:schemeClr val="bg1"/>
                  </a:solidFill>
                </a:rPr>
                <a:t>               </a:t>
              </a:r>
              <a:r>
                <a:rPr lang="en-US" altLang="ja-JP" sz="1000" dirty="0">
                  <a:solidFill>
                    <a:schemeClr val="bg1"/>
                  </a:solidFill>
                </a:rPr>
                <a:t>Phone: (408) 489-1994   </a:t>
              </a:r>
            </a:p>
            <a:p>
              <a:r>
                <a:rPr lang="en-US" altLang="ja-JP" sz="1000" dirty="0">
                  <a:solidFill>
                    <a:schemeClr val="bg1"/>
                  </a:solidFill>
                </a:rPr>
                <a:t>No.203 2880 Zanker Road San Jose, CA 95034</a:t>
              </a:r>
              <a:r>
                <a:rPr lang="en-US" altLang="ja-JP" sz="1000" baseline="0" dirty="0">
                  <a:solidFill>
                    <a:schemeClr val="bg1"/>
                  </a:solidFill>
                </a:rPr>
                <a:t>          </a:t>
              </a:r>
              <a:r>
                <a:rPr lang="en-US" altLang="ja-JP" sz="1000" dirty="0">
                  <a:solidFill>
                    <a:schemeClr val="bg1"/>
                  </a:solidFill>
                </a:rPr>
                <a:t>www.</a:t>
              </a:r>
              <a:r>
                <a:rPr lang="en-US" altLang="ja-JP" sz="1000" baseline="0" dirty="0">
                  <a:solidFill>
                    <a:schemeClr val="bg1"/>
                  </a:solidFill>
                </a:rPr>
                <a:t>ltecusa.com    </a:t>
              </a:r>
              <a:r>
                <a:rPr lang="en-US" altLang="ja-JP" sz="1000" dirty="0">
                  <a:solidFill>
                    <a:schemeClr val="bg1"/>
                  </a:solidFill>
                </a:rPr>
                <a:t>Contact: info@ltecusa.com</a:t>
              </a:r>
              <a:endParaRPr lang="ja-JP" altLang="en-US" sz="1000" dirty="0">
                <a:solidFill>
                  <a:schemeClr val="bg1"/>
                </a:solidFill>
              </a:endParaRPr>
            </a:p>
          </p:txBody>
        </p:sp>
        <p:pic>
          <p:nvPicPr>
            <p:cNvPr id="14" name="Picture 13" descr="LTEC Corporation" title="LTEC Corporation">
              <a:extLst>
                <a:ext uri="{FF2B5EF4-FFF2-40B4-BE49-F238E27FC236}">
                  <a16:creationId xmlns:a16="http://schemas.microsoft.com/office/drawing/2014/main" id="{8113AE1F-2ED5-41F7-A986-F0FD86D1CE8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04664" y="8316416"/>
              <a:ext cx="645671" cy="39444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32989206"/>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Rectangle 9"/>
          <p:cNvSpPr/>
          <p:nvPr/>
        </p:nvSpPr>
        <p:spPr>
          <a:xfrm>
            <a:off x="369340" y="384458"/>
            <a:ext cx="6120000" cy="8307692"/>
          </a:xfrm>
          <a:prstGeom prst="rect">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2" name="正方形/長方形 1"/>
          <p:cNvSpPr/>
          <p:nvPr/>
        </p:nvSpPr>
        <p:spPr>
          <a:xfrm>
            <a:off x="369340" y="8316416"/>
            <a:ext cx="6131473" cy="376657"/>
          </a:xfrm>
          <a:prstGeom prst="rect">
            <a:avLst/>
          </a:prstGeom>
          <a:solidFill>
            <a:srgbClr val="385D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026" name="Picture 2" descr="LTEC Corporation" title="LTEC Corpo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664" y="8316416"/>
            <a:ext cx="645671" cy="394447"/>
          </a:xfrm>
          <a:prstGeom prst="rect">
            <a:avLst/>
          </a:prstGeom>
          <a:noFill/>
          <a:extLst>
            <a:ext uri="{909E8E84-426E-40DD-AFC4-6F175D3DCCD1}">
              <a14:hiddenFill xmlns:a14="http://schemas.microsoft.com/office/drawing/2010/main">
                <a:solidFill>
                  <a:srgbClr val="FFFFFF"/>
                </a:solidFill>
              </a14:hiddenFill>
            </a:ext>
          </a:extLst>
        </p:spPr>
      </p:pic>
      <p:sp>
        <p:nvSpPr>
          <p:cNvPr id="10" name="フッター プレースホルダー 4">
            <a:extLst>
              <a:ext uri="{FF2B5EF4-FFF2-40B4-BE49-F238E27FC236}">
                <a16:creationId xmlns:a16="http://schemas.microsoft.com/office/drawing/2014/main" id="{2FF8643A-398A-4405-8202-DF4D42E4AA74}"/>
              </a:ext>
            </a:extLst>
          </p:cNvPr>
          <p:cNvSpPr txBox="1">
            <a:spLocks/>
          </p:cNvSpPr>
          <p:nvPr userDrawn="1"/>
        </p:nvSpPr>
        <p:spPr>
          <a:xfrm>
            <a:off x="1141545" y="8310753"/>
            <a:ext cx="5256584" cy="400110"/>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00" dirty="0">
                <a:solidFill>
                  <a:schemeClr val="bg1"/>
                </a:solidFill>
              </a:rPr>
              <a:t>LTEC Corporation US Representative Office</a:t>
            </a:r>
            <a:r>
              <a:rPr lang="en-US" altLang="ja-JP" sz="1000" baseline="0" dirty="0">
                <a:solidFill>
                  <a:schemeClr val="bg1"/>
                </a:solidFill>
              </a:rPr>
              <a:t>               </a:t>
            </a:r>
            <a:r>
              <a:rPr lang="en-US" altLang="ja-JP" sz="1000" dirty="0">
                <a:solidFill>
                  <a:schemeClr val="bg1"/>
                </a:solidFill>
              </a:rPr>
              <a:t>Phone: (408) 489-1994   </a:t>
            </a:r>
          </a:p>
          <a:p>
            <a:r>
              <a:rPr lang="en-US" altLang="ja-JP" sz="1000" dirty="0">
                <a:solidFill>
                  <a:schemeClr val="bg1"/>
                </a:solidFill>
              </a:rPr>
              <a:t>No.203 2880 Zanker Road San Jose, CA 95034</a:t>
            </a:r>
            <a:r>
              <a:rPr lang="en-US" altLang="ja-JP" sz="1000" baseline="0" dirty="0">
                <a:solidFill>
                  <a:schemeClr val="bg1"/>
                </a:solidFill>
              </a:rPr>
              <a:t>          </a:t>
            </a:r>
            <a:r>
              <a:rPr lang="en-US" altLang="ja-JP" sz="1000" dirty="0">
                <a:solidFill>
                  <a:schemeClr val="bg1"/>
                </a:solidFill>
              </a:rPr>
              <a:t>www.</a:t>
            </a:r>
            <a:r>
              <a:rPr lang="en-US" altLang="ja-JP" sz="1000" baseline="0" dirty="0">
                <a:solidFill>
                  <a:schemeClr val="bg1"/>
                </a:solidFill>
              </a:rPr>
              <a:t>ltecusa.com    </a:t>
            </a:r>
            <a:r>
              <a:rPr lang="en-US" altLang="ja-JP" sz="1000" dirty="0">
                <a:solidFill>
                  <a:schemeClr val="bg1"/>
                </a:solidFill>
              </a:rPr>
              <a:t>Contact: info@ltecusa.com</a:t>
            </a:r>
            <a:endParaRPr lang="ja-JP" altLang="en-US" sz="1000" dirty="0">
              <a:solidFill>
                <a:schemeClr val="bg1"/>
              </a:solidFill>
            </a:endParaRPr>
          </a:p>
        </p:txBody>
      </p:sp>
    </p:spTree>
    <p:extLst>
      <p:ext uri="{BB962C8B-B14F-4D97-AF65-F5344CB8AC3E}">
        <p14:creationId xmlns:p14="http://schemas.microsoft.com/office/powerpoint/2010/main" val="1692876372"/>
      </p:ext>
    </p:extLst>
  </p:cSld>
  <p:clrMap bg1="lt1" tx1="dk1" bg2="lt2" tx2="dk2" accent1="accent1" accent2="accent2" accent3="accent3" accent4="accent4" accent5="accent5" accent6="accent6" hlink="hlink" folHlink="folHlink"/>
  <p:sldLayoutIdLst>
    <p:sldLayoutId id="2147483652"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コンテンツ プレースホルダー 8"/>
          <p:cNvSpPr txBox="1">
            <a:spLocks/>
          </p:cNvSpPr>
          <p:nvPr/>
        </p:nvSpPr>
        <p:spPr>
          <a:xfrm>
            <a:off x="479005" y="5384287"/>
            <a:ext cx="6109350" cy="23636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1500"/>
              </a:lnSpc>
              <a:buNone/>
            </a:pPr>
            <a:r>
              <a:rPr lang="en-US" altLang="ja-JP" sz="1400" dirty="0"/>
              <a:t>In order to achieve high temperature operation and high power density, several new technologies are implemented within this new device:</a:t>
            </a:r>
          </a:p>
          <a:p>
            <a:pPr>
              <a:lnSpc>
                <a:spcPts val="1500"/>
              </a:lnSpc>
              <a:buFont typeface="+mj-lt"/>
              <a:buAutoNum type="arabicPeriod"/>
            </a:pPr>
            <a:r>
              <a:rPr lang="en-US" altLang="ja-JP" sz="1400" dirty="0"/>
              <a:t>Cu top metal and bond wire (Infineon XT technology </a:t>
            </a:r>
            <a:r>
              <a:rPr lang="en-US" altLang="ja-JP" sz="1400" baseline="30000" dirty="0"/>
              <a:t>TM </a:t>
            </a:r>
            <a:r>
              <a:rPr lang="en-US" altLang="ja-JP" sz="1400" dirty="0"/>
              <a:t>)</a:t>
            </a:r>
          </a:p>
          <a:p>
            <a:pPr>
              <a:lnSpc>
                <a:spcPts val="1500"/>
              </a:lnSpc>
              <a:buFont typeface="+mj-lt"/>
              <a:buAutoNum type="arabicPeriod"/>
            </a:pPr>
            <a:r>
              <a:rPr lang="en-US" altLang="ja-JP" sz="1400" dirty="0"/>
              <a:t>Ag-sintered layer die attach</a:t>
            </a:r>
          </a:p>
          <a:p>
            <a:pPr>
              <a:lnSpc>
                <a:spcPts val="1500"/>
              </a:lnSpc>
              <a:buFont typeface="+mj-lt"/>
              <a:buAutoNum type="arabicPeriod"/>
            </a:pPr>
            <a:r>
              <a:rPr lang="en-US" altLang="ja-JP" sz="1400" dirty="0"/>
              <a:t>Dual-oxide trench to reduce </a:t>
            </a:r>
            <a:r>
              <a:rPr lang="en-US" altLang="ja-JP" sz="1400" dirty="0" err="1"/>
              <a:t>Qg</a:t>
            </a:r>
            <a:r>
              <a:rPr lang="en-US" altLang="ja-JP" sz="1400" dirty="0"/>
              <a:t>   </a:t>
            </a:r>
          </a:p>
          <a:p>
            <a:pPr marL="0" indent="0">
              <a:lnSpc>
                <a:spcPts val="1500"/>
              </a:lnSpc>
              <a:buNone/>
            </a:pPr>
            <a:r>
              <a:rPr lang="en-US" altLang="ja-JP" sz="1400" dirty="0"/>
              <a:t>The report has two individually purchasable sections: a 104-page  Structure Analysis Section, and a 28-page Process Analysis section. The Structure Analysis Section reveals the physical construction of the device, including EDX materials analysis, and many other fine details. The Process Analysis Section includes manufacturing process flow</a:t>
            </a:r>
            <a:r>
              <a:rPr lang="ja-JP" altLang="en-US" sz="1400" dirty="0"/>
              <a:t> </a:t>
            </a:r>
            <a:r>
              <a:rPr lang="en-US" altLang="ja-JP" sz="1400" dirty="0"/>
              <a:t>and the estimated number of photo</a:t>
            </a:r>
            <a:r>
              <a:rPr lang="ja-JP" altLang="en-US" sz="1400" dirty="0"/>
              <a:t> </a:t>
            </a:r>
            <a:r>
              <a:rPr lang="en-US" altLang="ja-JP" sz="1400" dirty="0"/>
              <a:t>masking steps. </a:t>
            </a:r>
          </a:p>
        </p:txBody>
      </p:sp>
      <p:sp>
        <p:nvSpPr>
          <p:cNvPr id="24" name="タイトル 6"/>
          <p:cNvSpPr txBox="1">
            <a:spLocks/>
          </p:cNvSpPr>
          <p:nvPr/>
        </p:nvSpPr>
        <p:spPr>
          <a:xfrm>
            <a:off x="344384" y="1226581"/>
            <a:ext cx="6108952" cy="159786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a:solidFill>
                  <a:srgbClr val="0000FF"/>
                </a:solidFill>
                <a:latin typeface="+mn-lt"/>
                <a:ea typeface="ＭＳ Ｐゴシック" panose="020B0600070205080204" pitchFamily="50" charset="-128"/>
                <a:cs typeface="Arial" panose="020B0604020202020204" pitchFamily="34" charset="0"/>
              </a:rPr>
              <a:t>INFINEON</a:t>
            </a:r>
            <a:r>
              <a:rPr lang="ja-JP" altLang="en-US" sz="1600" b="1" dirty="0">
                <a:solidFill>
                  <a:srgbClr val="0000FF"/>
                </a:solidFill>
                <a:latin typeface="+mn-lt"/>
                <a:ea typeface="ＭＳ Ｐゴシック" panose="020B0600070205080204" pitchFamily="50" charset="-128"/>
                <a:cs typeface="Arial" panose="020B0604020202020204" pitchFamily="34" charset="0"/>
              </a:rPr>
              <a:t> </a:t>
            </a:r>
            <a:r>
              <a:rPr lang="en-US" altLang="ja-JP" sz="1600" b="1" dirty="0">
                <a:solidFill>
                  <a:srgbClr val="0000FF"/>
                </a:solidFill>
                <a:ea typeface="ＭＳ Ｐゴシック" panose="020B0600070205080204" pitchFamily="50" charset="-128"/>
                <a:cs typeface="Arial" panose="020B0604020202020204" pitchFamily="34" charset="0"/>
              </a:rPr>
              <a:t>FF1200R12IE5 PRIME</a:t>
            </a:r>
            <a:r>
              <a:rPr lang="ja-JP" altLang="en-US" sz="1600" b="1" dirty="0">
                <a:solidFill>
                  <a:srgbClr val="0000FF"/>
                </a:solidFill>
                <a:ea typeface="ＭＳ Ｐゴシック" panose="020B0600070205080204" pitchFamily="50" charset="-128"/>
                <a:cs typeface="Arial" panose="020B0604020202020204" pitchFamily="34" charset="0"/>
              </a:rPr>
              <a:t> </a:t>
            </a:r>
            <a:r>
              <a:rPr lang="en-US" altLang="ja-JP" sz="1600" b="1" dirty="0">
                <a:solidFill>
                  <a:srgbClr val="0000FF"/>
                </a:solidFill>
                <a:ea typeface="ＭＳ Ｐゴシック" panose="020B0600070205080204" pitchFamily="50" charset="-128"/>
                <a:cs typeface="Arial" panose="020B0604020202020204" pitchFamily="34" charset="0"/>
              </a:rPr>
              <a:t>PACK™2  IGBT MODULE STRUCTURE ANALYSIS REPORT</a:t>
            </a:r>
            <a:endParaRPr lang="en-US" altLang="ja-JP" sz="1600" b="1" dirty="0">
              <a:solidFill>
                <a:srgbClr val="0000FF"/>
              </a:solidFill>
              <a:latin typeface="+mn-lt"/>
              <a:ea typeface="ＭＳ Ｐゴシック" panose="020B0600070205080204" pitchFamily="50" charset="-128"/>
              <a:cs typeface="Arial" panose="020B0604020202020204" pitchFamily="34" charset="0"/>
            </a:endParaRPr>
          </a:p>
          <a:p>
            <a:pPr algn="l"/>
            <a:endParaRPr lang="en-US" altLang="ja-JP" sz="300" b="1" i="1" dirty="0">
              <a:solidFill>
                <a:srgbClr val="0000FF"/>
              </a:solidFill>
              <a:latin typeface="+mn-lt"/>
              <a:ea typeface="Verdana" panose="020B0604030504040204" pitchFamily="34" charset="0"/>
              <a:cs typeface="Verdana" panose="020B0604030504040204" pitchFamily="34" charset="0"/>
            </a:endParaRPr>
          </a:p>
          <a:p>
            <a:pPr algn="l"/>
            <a:r>
              <a:rPr lang="en-US" altLang="ja-JP" sz="1400" b="1" i="1" dirty="0">
                <a:solidFill>
                  <a:srgbClr val="0000FF"/>
                </a:solidFill>
                <a:latin typeface="+mn-lt"/>
                <a:ea typeface="Verdana" panose="020B0604030504040204" pitchFamily="34" charset="0"/>
                <a:cs typeface="Verdana" panose="020B0604030504040204" pitchFamily="34" charset="0"/>
              </a:rPr>
              <a:t>November 2017. </a:t>
            </a:r>
            <a:r>
              <a:rPr lang="en-US" altLang="ja-JP" sz="1400" dirty="0">
                <a:latin typeface="+mn-lt"/>
                <a:ea typeface="Verdana" panose="020B0604030504040204" pitchFamily="34" charset="0"/>
                <a:cs typeface="Verdana" panose="020B0604030504040204" pitchFamily="34" charset="0"/>
              </a:rPr>
              <a:t>LTEC Corporation released a detailed structure and process analysis report of this new 1200V, 1200A half bridge IGBT power module using  5</a:t>
            </a:r>
            <a:r>
              <a:rPr lang="en-US" altLang="ja-JP" sz="1400" baseline="30000" dirty="0">
                <a:latin typeface="+mn-lt"/>
                <a:ea typeface="Verdana" panose="020B0604030504040204" pitchFamily="34" charset="0"/>
                <a:cs typeface="Verdana" panose="020B0604030504040204" pitchFamily="34" charset="0"/>
              </a:rPr>
              <a:t>th</a:t>
            </a:r>
            <a:r>
              <a:rPr lang="en-US" altLang="ja-JP" sz="1400" dirty="0">
                <a:latin typeface="+mn-lt"/>
                <a:ea typeface="Verdana" panose="020B0604030504040204" pitchFamily="34" charset="0"/>
                <a:cs typeface="Verdana" panose="020B0604030504040204" pitchFamily="34" charset="0"/>
              </a:rPr>
              <a:t> generation IGBT device and forward diode. The new power module can operate at higher temperature (175C</a:t>
            </a:r>
            <a:r>
              <a:rPr lang="en-US" altLang="ja-JP" sz="1400" baseline="30000" dirty="0">
                <a:latin typeface="+mn-lt"/>
                <a:ea typeface="Verdana" panose="020B0604030504040204" pitchFamily="34" charset="0"/>
                <a:cs typeface="Verdana" panose="020B0604030504040204" pitchFamily="34" charset="0"/>
              </a:rPr>
              <a:t>o</a:t>
            </a:r>
            <a:r>
              <a:rPr lang="en-US" altLang="ja-JP" sz="1400" dirty="0">
                <a:latin typeface="+mn-lt"/>
                <a:ea typeface="Verdana" panose="020B0604030504040204" pitchFamily="34" charset="0"/>
                <a:cs typeface="Verdana" panose="020B0604030504040204" pitchFamily="34" charset="0"/>
              </a:rPr>
              <a:t>) and higher power density (1,200A) than previous versions.</a:t>
            </a:r>
          </a:p>
        </p:txBody>
      </p:sp>
      <p:sp>
        <p:nvSpPr>
          <p:cNvPr id="11" name="Text Box 2"/>
          <p:cNvSpPr txBox="1">
            <a:spLocks noChangeArrowheads="1"/>
          </p:cNvSpPr>
          <p:nvPr/>
        </p:nvSpPr>
        <p:spPr bwMode="auto">
          <a:xfrm>
            <a:off x="1386786" y="239948"/>
            <a:ext cx="2540635" cy="1031240"/>
          </a:xfrm>
          <a:prstGeom prst="rect">
            <a:avLst/>
          </a:prstGeom>
          <a:noFill/>
          <a:ln w="9525">
            <a:noFill/>
            <a:miter lim="800000"/>
            <a:headEnd/>
            <a:tailEnd/>
          </a:ln>
        </p:spPr>
        <p:txBody>
          <a:bodyPr rot="0" vert="horz" wrap="square" lIns="91440" tIns="45720" rIns="91440" bIns="45720" anchor="t" anchorCtr="0">
            <a:noAutofit/>
          </a:bodyPr>
          <a:lstStyle/>
          <a:p>
            <a:pPr marL="0" marR="0" algn="ctr">
              <a:spcBef>
                <a:spcPts val="0"/>
              </a:spcBef>
              <a:spcAft>
                <a:spcPts val="200"/>
              </a:spcAft>
            </a:pPr>
            <a:endParaRPr lang="en-US" sz="1100" dirty="0">
              <a:effectLst/>
              <a:latin typeface="Calibri"/>
              <a:ea typeface="Calibri"/>
              <a:cs typeface="Times New Roman"/>
            </a:endParaRPr>
          </a:p>
          <a:p>
            <a:pPr marL="0" marR="0" algn="ctr">
              <a:lnSpc>
                <a:spcPts val="2500"/>
              </a:lnSpc>
              <a:spcBef>
                <a:spcPts val="0"/>
              </a:spcBef>
              <a:spcAft>
                <a:spcPts val="200"/>
              </a:spcAft>
            </a:pPr>
            <a:r>
              <a:rPr lang="en-US" sz="2600" b="1" i="1" dirty="0">
                <a:ln w="953" cap="flat" cmpd="sng" algn="ctr">
                  <a:solidFill>
                    <a:srgbClr val="FF0000"/>
                  </a:solidFill>
                  <a:prstDash val="solid"/>
                  <a:round/>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latin typeface="Calibri"/>
                <a:ea typeface="Calibri"/>
                <a:cs typeface="Times New Roman"/>
              </a:rPr>
              <a:t>New</a:t>
            </a:r>
          </a:p>
          <a:p>
            <a:pPr marL="0" marR="0" algn="ctr">
              <a:lnSpc>
                <a:spcPts val="2500"/>
              </a:lnSpc>
              <a:spcBef>
                <a:spcPts val="0"/>
              </a:spcBef>
              <a:spcAft>
                <a:spcPts val="200"/>
              </a:spcAft>
            </a:pPr>
            <a:r>
              <a:rPr lang="en-US" sz="2600" b="1" i="1" dirty="0">
                <a:ln w="953" cap="flat" cmpd="sng" algn="ctr">
                  <a:solidFill>
                    <a:srgbClr val="FF0000"/>
                  </a:solidFill>
                  <a:prstDash val="solid"/>
                  <a:round/>
                </a:ln>
                <a:gradFill>
                  <a:gsLst>
                    <a:gs pos="0">
                      <a:srgbClr val="A54200"/>
                    </a:gs>
                    <a:gs pos="78000">
                      <a:srgbClr val="FF8C19"/>
                    </a:gs>
                    <a:gs pos="100000">
                      <a:srgbClr val="FFF1E9"/>
                    </a:gs>
                  </a:gsLst>
                  <a:lin ang="5400000" scaled="0"/>
                </a:gradFill>
                <a:effectLst>
                  <a:outerShdw blurRad="69850" dist="43180" dir="5400000" sx="0" sy="0">
                    <a:srgbClr val="000000">
                      <a:alpha val="65000"/>
                    </a:srgbClr>
                  </a:outerShdw>
                </a:effectLst>
                <a:latin typeface="Calibri"/>
                <a:ea typeface="Calibri"/>
                <a:cs typeface="Times New Roman"/>
              </a:rPr>
              <a:t>Release </a:t>
            </a:r>
            <a:endParaRPr lang="en-US" sz="1100" dirty="0">
              <a:effectLst/>
              <a:latin typeface="Calibri"/>
              <a:ea typeface="Calibri"/>
              <a:cs typeface="Times New Roman"/>
            </a:endParaRPr>
          </a:p>
        </p:txBody>
      </p:sp>
      <p:sp>
        <p:nvSpPr>
          <p:cNvPr id="16" name="正方形/長方形 15"/>
          <p:cNvSpPr/>
          <p:nvPr/>
        </p:nvSpPr>
        <p:spPr>
          <a:xfrm>
            <a:off x="1150467" y="3868257"/>
            <a:ext cx="4932982" cy="261610"/>
          </a:xfrm>
          <a:prstGeom prst="rect">
            <a:avLst/>
          </a:prstGeom>
        </p:spPr>
        <p:txBody>
          <a:bodyPr wrap="square">
            <a:spAutoFit/>
          </a:bodyPr>
          <a:lstStyle/>
          <a:p>
            <a:r>
              <a:rPr lang="en-US" altLang="ja-JP" sz="1100" b="1" dirty="0">
                <a:ea typeface="ＭＳ Ｐゴシック" panose="020B0600070205080204" pitchFamily="50" charset="-128"/>
                <a:cs typeface="Arial" panose="020B0604020202020204" pitchFamily="34" charset="0"/>
              </a:rPr>
              <a:t> Module                                       5</a:t>
            </a:r>
            <a:r>
              <a:rPr lang="en-US" altLang="ja-JP" sz="1100" b="1" baseline="30000" dirty="0">
                <a:ea typeface="ＭＳ Ｐゴシック" panose="020B0600070205080204" pitchFamily="50" charset="-128"/>
                <a:cs typeface="Arial" panose="020B0604020202020204" pitchFamily="34" charset="0"/>
              </a:rPr>
              <a:t>th</a:t>
            </a:r>
            <a:r>
              <a:rPr lang="en-US" altLang="ja-JP" sz="1100" b="1" dirty="0">
                <a:ea typeface="ＭＳ Ｐゴシック" panose="020B0600070205080204" pitchFamily="50" charset="-128"/>
                <a:cs typeface="Arial" panose="020B0604020202020204" pitchFamily="34" charset="0"/>
              </a:rPr>
              <a:t> gen. IGBT die image</a:t>
            </a:r>
            <a:r>
              <a:rPr lang="en-US" altLang="ja-JP" sz="1100" b="1" dirty="0">
                <a:cs typeface="Arial" panose="020B0604020202020204" pitchFamily="34" charset="0"/>
              </a:rPr>
              <a:t> </a:t>
            </a:r>
            <a:endParaRPr lang="ja-JP" altLang="en-US" sz="1100" b="1" dirty="0">
              <a:cs typeface="Arial" panose="020B0604020202020204" pitchFamily="34" charset="0"/>
            </a:endParaRPr>
          </a:p>
        </p:txBody>
      </p:sp>
      <p:sp>
        <p:nvSpPr>
          <p:cNvPr id="18" name="正方形/長方形 17"/>
          <p:cNvSpPr/>
          <p:nvPr/>
        </p:nvSpPr>
        <p:spPr>
          <a:xfrm>
            <a:off x="531381" y="5097859"/>
            <a:ext cx="5896965" cy="261610"/>
          </a:xfrm>
          <a:prstGeom prst="rect">
            <a:avLst/>
          </a:prstGeom>
        </p:spPr>
        <p:txBody>
          <a:bodyPr wrap="square">
            <a:spAutoFit/>
          </a:bodyPr>
          <a:lstStyle/>
          <a:p>
            <a:r>
              <a:rPr lang="en-US" altLang="ja-JP" sz="1100" b="1" dirty="0">
                <a:ea typeface="ＭＳ Ｐゴシック" panose="020B0600070205080204" pitchFamily="50" charset="-128"/>
                <a:cs typeface="Arial" panose="020B0604020202020204" pitchFamily="34" charset="0"/>
              </a:rPr>
              <a:t> Module after resin removal                        SEM cross-section                  Reconstructed structure</a:t>
            </a:r>
            <a:endParaRPr lang="ja-JP" altLang="en-US" sz="1100" b="1" dirty="0">
              <a:cs typeface="Arial" panose="020B0604020202020204" pitchFamily="34" charset="0"/>
            </a:endParaRPr>
          </a:p>
        </p:txBody>
      </p:sp>
      <p:pic>
        <p:nvPicPr>
          <p:cNvPr id="14" name="図 3"/>
          <p:cNvPicPr>
            <a:picLocks noChangeAspect="1"/>
          </p:cNvPicPr>
          <p:nvPr/>
        </p:nvPicPr>
        <p:blipFill>
          <a:blip r:embed="rId3">
            <a:extLst>
              <a:ext uri="{28A0092B-C50C-407E-A947-70E740481C1C}">
                <a14:useLocalDpi xmlns:a14="http://schemas.microsoft.com/office/drawing/2010/main" val="0"/>
              </a:ext>
            </a:extLst>
          </a:blip>
          <a:srcRect l="2281"/>
          <a:stretch>
            <a:fillRect/>
          </a:stretch>
        </p:blipFill>
        <p:spPr bwMode="auto">
          <a:xfrm>
            <a:off x="696475" y="2900265"/>
            <a:ext cx="1800200" cy="995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2"/>
          <p:cNvPicPr>
            <a:picLocks noChangeAspect="1"/>
          </p:cNvPicPr>
          <p:nvPr/>
        </p:nvPicPr>
        <p:blipFill>
          <a:blip r:embed="rId4">
            <a:extLst>
              <a:ext uri="{28A0092B-C50C-407E-A947-70E740481C1C}">
                <a14:useLocalDpi xmlns:a14="http://schemas.microsoft.com/office/drawing/2010/main" val="0"/>
              </a:ext>
            </a:extLst>
          </a:blip>
          <a:srcRect l="10609" t="20959" r="8920" b="15276"/>
          <a:stretch>
            <a:fillRect/>
          </a:stretch>
        </p:blipFill>
        <p:spPr bwMode="auto">
          <a:xfrm>
            <a:off x="696476" y="4130980"/>
            <a:ext cx="1800199" cy="951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52774" t="13728" b="10766"/>
          <a:stretch/>
        </p:blipFill>
        <p:spPr bwMode="auto">
          <a:xfrm>
            <a:off x="4491193" y="2909725"/>
            <a:ext cx="1937153" cy="21447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図 25"/>
          <p:cNvPicPr>
            <a:picLocks noChangeAspect="1"/>
          </p:cNvPicPr>
          <p:nvPr/>
        </p:nvPicPr>
        <p:blipFill>
          <a:blip r:embed="rId6">
            <a:extLst>
              <a:ext uri="{28A0092B-C50C-407E-A947-70E740481C1C}">
                <a14:useLocalDpi xmlns:a14="http://schemas.microsoft.com/office/drawing/2010/main" val="0"/>
              </a:ext>
            </a:extLst>
          </a:blip>
          <a:srcRect t="967" b="3482"/>
          <a:stretch>
            <a:fillRect/>
          </a:stretch>
        </p:blipFill>
        <p:spPr bwMode="auto">
          <a:xfrm>
            <a:off x="2742722" y="2909725"/>
            <a:ext cx="1748471" cy="976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図 1"/>
          <p:cNvPicPr>
            <a:picLocks noChangeAspect="1"/>
          </p:cNvPicPr>
          <p:nvPr/>
        </p:nvPicPr>
        <p:blipFill rotWithShape="1">
          <a:blip r:embed="rId7">
            <a:extLst>
              <a:ext uri="{28A0092B-C50C-407E-A947-70E740481C1C}">
                <a14:useLocalDpi xmlns:a14="http://schemas.microsoft.com/office/drawing/2010/main" val="0"/>
              </a:ext>
            </a:extLst>
          </a:blip>
          <a:srcRect b="32948"/>
          <a:stretch/>
        </p:blipFill>
        <p:spPr bwMode="auto">
          <a:xfrm>
            <a:off x="2747332" y="4161266"/>
            <a:ext cx="1811871" cy="911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589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8"/>
          <p:cNvSpPr txBox="1">
            <a:spLocks/>
          </p:cNvSpPr>
          <p:nvPr/>
        </p:nvSpPr>
        <p:spPr>
          <a:xfrm>
            <a:off x="506349" y="637743"/>
            <a:ext cx="5756428" cy="565828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spcBef>
                <a:spcPts val="0"/>
              </a:spcBef>
              <a:buNone/>
            </a:pPr>
            <a:endParaRPr lang="en-US" altLang="ja-JP" sz="1800" b="1" dirty="0">
              <a:cs typeface="Arial"/>
            </a:endParaRPr>
          </a:p>
          <a:p>
            <a:pPr marL="0" indent="0" algn="ctr">
              <a:spcBef>
                <a:spcPts val="0"/>
              </a:spcBef>
              <a:buNone/>
            </a:pPr>
            <a:r>
              <a:rPr lang="en-US" altLang="ja-JP" sz="1800" b="1" dirty="0">
                <a:cs typeface="Arial"/>
              </a:rPr>
              <a:t>Table of Contents</a:t>
            </a:r>
          </a:p>
          <a:p>
            <a:pPr marL="0" indent="0" algn="ctr">
              <a:spcBef>
                <a:spcPts val="0"/>
              </a:spcBef>
              <a:buNone/>
            </a:pPr>
            <a:r>
              <a:rPr lang="en-US" altLang="ja-JP" sz="1800" b="1" dirty="0">
                <a:cs typeface="Arial"/>
              </a:rPr>
              <a:t>Structure Analysis Report</a:t>
            </a:r>
            <a:r>
              <a:rPr lang="ja-JP" altLang="en-US" sz="1400" b="1" dirty="0">
                <a:solidFill>
                  <a:srgbClr val="FF0000"/>
                </a:solidFill>
                <a:cs typeface="Arial"/>
              </a:rPr>
              <a:t>　</a:t>
            </a:r>
            <a:endParaRPr lang="en-US" altLang="ja-JP" sz="1400" b="1" dirty="0">
              <a:solidFill>
                <a:srgbClr val="FF0000"/>
              </a:solidFill>
              <a:cs typeface="Arial"/>
            </a:endParaRPr>
          </a:p>
          <a:p>
            <a:pPr marL="0" indent="0" algn="ctr">
              <a:spcBef>
                <a:spcPts val="0"/>
              </a:spcBef>
              <a:buNone/>
            </a:pPr>
            <a:endParaRPr lang="en-US" altLang="ja-JP" sz="1400" b="1" dirty="0">
              <a:cs typeface="Arial"/>
            </a:endParaRPr>
          </a:p>
          <a:p>
            <a:pPr marL="0" indent="0" defTabSz="365760">
              <a:lnSpc>
                <a:spcPct val="150000"/>
              </a:lnSpc>
              <a:spcBef>
                <a:spcPts val="0"/>
              </a:spcBef>
              <a:buNone/>
            </a:pPr>
            <a:r>
              <a:rPr lang="en-US" altLang="ja-JP" sz="1400" b="1" dirty="0">
                <a:cs typeface="Arial"/>
              </a:rPr>
              <a:t>											     		        Page</a:t>
            </a:r>
          </a:p>
          <a:p>
            <a:pPr marL="0" indent="0" defTabSz="365760">
              <a:lnSpc>
                <a:spcPct val="150000"/>
              </a:lnSpc>
              <a:spcBef>
                <a:spcPts val="0"/>
              </a:spcBef>
              <a:buNone/>
            </a:pPr>
            <a:r>
              <a:rPr lang="en-US" altLang="ja-JP" sz="1400" b="1" dirty="0">
                <a:cs typeface="Arial"/>
              </a:rPr>
              <a:t>Device summary</a:t>
            </a:r>
          </a:p>
          <a:p>
            <a:pPr marL="0" indent="0" defTabSz="365760">
              <a:lnSpc>
                <a:spcPct val="150000"/>
              </a:lnSpc>
              <a:spcBef>
                <a:spcPts val="0"/>
              </a:spcBef>
              <a:buNone/>
            </a:pPr>
            <a:r>
              <a:rPr lang="en-US" altLang="ja-JP" sz="1400" dirty="0">
                <a:cs typeface="Arial"/>
              </a:rPr>
              <a:t>Table 1, Executive Summary					      			  	  3</a:t>
            </a:r>
          </a:p>
          <a:p>
            <a:pPr marL="0" indent="0" defTabSz="365760">
              <a:lnSpc>
                <a:spcPct val="150000"/>
              </a:lnSpc>
              <a:spcBef>
                <a:spcPts val="0"/>
              </a:spcBef>
              <a:buNone/>
            </a:pPr>
            <a:r>
              <a:rPr lang="en-US" altLang="ja-JP" sz="1400" b="1" dirty="0">
                <a:cs typeface="Arial"/>
              </a:rPr>
              <a:t>Analysis results</a:t>
            </a:r>
            <a:r>
              <a:rPr lang="en-US" altLang="ja-JP" sz="1400" dirty="0">
                <a:cs typeface="Arial"/>
              </a:rPr>
              <a:t>					        					       	  4</a:t>
            </a:r>
          </a:p>
          <a:p>
            <a:pPr marL="0" indent="0" defTabSz="365760">
              <a:lnSpc>
                <a:spcPct val="150000"/>
              </a:lnSpc>
              <a:spcBef>
                <a:spcPts val="0"/>
              </a:spcBef>
              <a:buNone/>
            </a:pPr>
            <a:r>
              <a:rPr lang="en-US" altLang="ja-JP" sz="1400" dirty="0">
                <a:cs typeface="Arial"/>
              </a:rPr>
              <a:t>	Table 2. Module structure overview						  6</a:t>
            </a:r>
          </a:p>
          <a:p>
            <a:pPr marL="0" indent="0" defTabSz="365760">
              <a:lnSpc>
                <a:spcPct val="150000"/>
              </a:lnSpc>
              <a:spcBef>
                <a:spcPts val="0"/>
              </a:spcBef>
              <a:buNone/>
            </a:pPr>
            <a:r>
              <a:rPr lang="en-US" altLang="ja-JP" sz="1400" dirty="0">
                <a:cs typeface="Arial"/>
              </a:rPr>
              <a:t>	Table 3. Device structure: Si IGBT					 	        	  7</a:t>
            </a:r>
          </a:p>
          <a:p>
            <a:pPr marL="0" indent="0" defTabSz="365760">
              <a:lnSpc>
                <a:spcPct val="150000"/>
              </a:lnSpc>
              <a:spcBef>
                <a:spcPts val="0"/>
              </a:spcBef>
              <a:buNone/>
            </a:pPr>
            <a:r>
              <a:rPr lang="en-US" altLang="ja-JP" sz="1400" dirty="0">
                <a:cs typeface="Arial"/>
              </a:rPr>
              <a:t>	Table 4. Device structure: Layers, materials, and thicknesses             8</a:t>
            </a:r>
          </a:p>
          <a:p>
            <a:pPr marL="0" indent="0" defTabSz="365760">
              <a:lnSpc>
                <a:spcPct val="150000"/>
              </a:lnSpc>
              <a:spcBef>
                <a:spcPts val="0"/>
              </a:spcBef>
              <a:buNone/>
            </a:pPr>
            <a:r>
              <a:rPr lang="en-US" altLang="ja-JP" sz="1400" b="1" dirty="0">
                <a:cs typeface="Arial"/>
              </a:rPr>
              <a:t>Module overview</a:t>
            </a:r>
            <a:r>
              <a:rPr lang="en-US" altLang="ja-JP" sz="1400" dirty="0">
                <a:cs typeface="Arial"/>
              </a:rPr>
              <a:t>				 						        	  9</a:t>
            </a:r>
          </a:p>
          <a:p>
            <a:pPr marL="0" indent="0" defTabSz="365760">
              <a:lnSpc>
                <a:spcPct val="150000"/>
              </a:lnSpc>
              <a:spcBef>
                <a:spcPts val="0"/>
              </a:spcBef>
              <a:buNone/>
            </a:pPr>
            <a:r>
              <a:rPr lang="en-US" altLang="ja-JP" sz="1400" b="1" dirty="0">
                <a:cs typeface="Arial"/>
              </a:rPr>
              <a:t>Module cross-section analysis	</a:t>
            </a:r>
            <a:r>
              <a:rPr lang="en-US" altLang="ja-JP" sz="1400" dirty="0">
                <a:cs typeface="Arial"/>
              </a:rPr>
              <a:t>							 </a:t>
            </a:r>
          </a:p>
          <a:p>
            <a:pPr marL="0" indent="0" defTabSz="365760">
              <a:lnSpc>
                <a:spcPct val="150000"/>
              </a:lnSpc>
              <a:spcBef>
                <a:spcPts val="0"/>
              </a:spcBef>
              <a:buNone/>
            </a:pPr>
            <a:r>
              <a:rPr lang="en-US" altLang="ja-JP" sz="1400" dirty="0">
                <a:cs typeface="Arial"/>
              </a:rPr>
              <a:t>Cross-section										      	        	18</a:t>
            </a:r>
          </a:p>
          <a:p>
            <a:pPr marL="0" indent="0" defTabSz="365760">
              <a:lnSpc>
                <a:spcPct val="150000"/>
              </a:lnSpc>
              <a:spcBef>
                <a:spcPts val="0"/>
              </a:spcBef>
              <a:buNone/>
            </a:pPr>
            <a:r>
              <a:rPr lang="en-US" altLang="ja-JP" sz="1400" dirty="0">
                <a:cs typeface="Arial"/>
              </a:rPr>
              <a:t>EDX analysis												48</a:t>
            </a:r>
          </a:p>
          <a:p>
            <a:pPr marL="0" indent="0" defTabSz="365760">
              <a:lnSpc>
                <a:spcPct val="150000"/>
              </a:lnSpc>
              <a:spcBef>
                <a:spcPts val="0"/>
              </a:spcBef>
              <a:buNone/>
            </a:pPr>
            <a:r>
              <a:rPr lang="en-US" altLang="ja-JP" sz="1400" b="1" dirty="0">
                <a:cs typeface="Arial"/>
              </a:rPr>
              <a:t>Si IGBT analysis</a:t>
            </a:r>
            <a:r>
              <a:rPr lang="en-US" altLang="ja-JP" sz="1400" dirty="0">
                <a:cs typeface="Arial"/>
              </a:rPr>
              <a:t>								         		</a:t>
            </a:r>
          </a:p>
          <a:p>
            <a:pPr marL="0" indent="0" defTabSz="365760">
              <a:lnSpc>
                <a:spcPct val="150000"/>
              </a:lnSpc>
              <a:spcBef>
                <a:spcPts val="0"/>
              </a:spcBef>
              <a:buNone/>
            </a:pPr>
            <a:r>
              <a:rPr lang="en-US" altLang="ja-JP" sz="1400" dirty="0">
                <a:cs typeface="Arial"/>
              </a:rPr>
              <a:t>Plain view (optical microscope)							      	73</a:t>
            </a:r>
          </a:p>
          <a:p>
            <a:pPr marL="0" indent="0" defTabSz="365760">
              <a:lnSpc>
                <a:spcPct val="150000"/>
              </a:lnSpc>
              <a:spcBef>
                <a:spcPts val="0"/>
              </a:spcBef>
              <a:buNone/>
            </a:pPr>
            <a:r>
              <a:rPr lang="en-US" altLang="ja-JP" sz="1400" dirty="0">
                <a:cs typeface="Arial"/>
              </a:rPr>
              <a:t>Plain view, Scanning Electron Microscope (SEM)				      	84</a:t>
            </a:r>
          </a:p>
          <a:p>
            <a:pPr marL="0" indent="0" defTabSz="365760">
              <a:lnSpc>
                <a:spcPct val="150000"/>
              </a:lnSpc>
              <a:spcBef>
                <a:spcPts val="0"/>
              </a:spcBef>
              <a:buNone/>
            </a:pPr>
            <a:r>
              <a:rPr lang="en-US" altLang="ja-JP" sz="1400" dirty="0">
                <a:cs typeface="Arial"/>
              </a:rPr>
              <a:t>Cross-sectional structure analysis (SEM)        					      	92</a:t>
            </a:r>
          </a:p>
          <a:p>
            <a:pPr marL="0" indent="0" defTabSz="365760">
              <a:spcBef>
                <a:spcPts val="0"/>
              </a:spcBef>
              <a:buNone/>
            </a:pPr>
            <a:endParaRPr lang="en-US" altLang="ja-JP" sz="1400" dirty="0">
              <a:cs typeface="Arial"/>
            </a:endParaRPr>
          </a:p>
          <a:p>
            <a:pPr marL="0" indent="0" defTabSz="365760">
              <a:spcBef>
                <a:spcPts val="0"/>
              </a:spcBef>
              <a:buNone/>
            </a:pPr>
            <a:endParaRPr lang="en-US" altLang="ja-JP" sz="1400" dirty="0">
              <a:cs typeface="Arial"/>
            </a:endParaRPr>
          </a:p>
          <a:p>
            <a:pPr marL="0" indent="0" defTabSz="365760">
              <a:spcBef>
                <a:spcPts val="0"/>
              </a:spcBef>
              <a:buNone/>
            </a:pPr>
            <a:endParaRPr lang="en-US" altLang="ja-JP" sz="1400" dirty="0">
              <a:cs typeface="Arial"/>
            </a:endParaRPr>
          </a:p>
          <a:p>
            <a:pPr marL="0" indent="0" defTabSz="365760">
              <a:spcBef>
                <a:spcPts val="0"/>
              </a:spcBef>
              <a:buNone/>
            </a:pPr>
            <a:r>
              <a:rPr lang="en-US" altLang="ja-JP" sz="1400" dirty="0">
                <a:cs typeface="Arial"/>
              </a:rPr>
              <a:t>				</a:t>
            </a:r>
          </a:p>
        </p:txBody>
      </p:sp>
    </p:spTree>
    <p:extLst>
      <p:ext uri="{BB962C8B-B14F-4D97-AF65-F5344CB8AC3E}">
        <p14:creationId xmlns:p14="http://schemas.microsoft.com/office/powerpoint/2010/main" val="777586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8"/>
          <p:cNvSpPr txBox="1">
            <a:spLocks/>
          </p:cNvSpPr>
          <p:nvPr/>
        </p:nvSpPr>
        <p:spPr>
          <a:xfrm>
            <a:off x="506349" y="637743"/>
            <a:ext cx="5756428" cy="737278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spcBef>
                <a:spcPts val="0"/>
              </a:spcBef>
              <a:buNone/>
            </a:pPr>
            <a:r>
              <a:rPr lang="en-US" altLang="ja-JP" sz="1800" b="1" dirty="0">
                <a:cs typeface="Arial"/>
              </a:rPr>
              <a:t>Table of Contents</a:t>
            </a:r>
          </a:p>
          <a:p>
            <a:pPr marL="0" indent="0" algn="ctr">
              <a:spcBef>
                <a:spcPts val="0"/>
              </a:spcBef>
              <a:buNone/>
            </a:pPr>
            <a:r>
              <a:rPr lang="en-US" altLang="ja-JP" sz="1800" b="1" dirty="0">
                <a:cs typeface="Arial"/>
              </a:rPr>
              <a:t>Process Analysis Report </a:t>
            </a:r>
            <a:r>
              <a:rPr lang="ja-JP" altLang="en-US" sz="1400" b="1" dirty="0">
                <a:solidFill>
                  <a:srgbClr val="FF0000"/>
                </a:solidFill>
                <a:cs typeface="Arial"/>
              </a:rPr>
              <a:t>　</a:t>
            </a:r>
            <a:endParaRPr lang="en-US" altLang="ja-JP" sz="1400" b="1" dirty="0">
              <a:solidFill>
                <a:srgbClr val="FF0000"/>
              </a:solidFill>
              <a:cs typeface="Arial"/>
            </a:endParaRPr>
          </a:p>
          <a:p>
            <a:pPr marL="0" indent="0" algn="ctr">
              <a:spcBef>
                <a:spcPts val="0"/>
              </a:spcBef>
              <a:buNone/>
            </a:pPr>
            <a:endParaRPr lang="en-US" altLang="ja-JP" sz="1400" b="1" dirty="0">
              <a:cs typeface="Arial"/>
            </a:endParaRPr>
          </a:p>
          <a:p>
            <a:pPr marL="0" indent="0" defTabSz="365760">
              <a:spcBef>
                <a:spcPts val="0"/>
              </a:spcBef>
              <a:buNone/>
            </a:pPr>
            <a:r>
              <a:rPr lang="en-US" altLang="ja-JP" sz="1400" b="1" dirty="0">
                <a:cs typeface="Arial"/>
              </a:rPr>
              <a:t>				</a:t>
            </a:r>
            <a:r>
              <a:rPr lang="en-US" altLang="ja-JP" sz="1400" dirty="0">
                <a:cs typeface="Arial"/>
              </a:rPr>
              <a:t>									</a:t>
            </a:r>
            <a:r>
              <a:rPr lang="en-US" altLang="ja-JP" sz="1400" b="1" dirty="0">
                <a:cs typeface="Arial"/>
              </a:rPr>
              <a:t>     Page</a:t>
            </a:r>
          </a:p>
          <a:p>
            <a:pPr marL="0" indent="0" defTabSz="365760">
              <a:lnSpc>
                <a:spcPct val="150000"/>
              </a:lnSpc>
              <a:spcBef>
                <a:spcPts val="0"/>
              </a:spcBef>
              <a:buNone/>
            </a:pPr>
            <a:r>
              <a:rPr lang="en-US" altLang="ja-JP" sz="1400" b="1" dirty="0">
                <a:cs typeface="Arial"/>
              </a:rPr>
              <a:t>Analysis summary</a:t>
            </a:r>
            <a:r>
              <a:rPr lang="en-US" altLang="ja-JP" sz="1400" dirty="0">
                <a:cs typeface="Arial"/>
              </a:rPr>
              <a:t>										        	3       </a:t>
            </a:r>
          </a:p>
          <a:p>
            <a:pPr marL="0" indent="0" defTabSz="365760">
              <a:lnSpc>
                <a:spcPct val="150000"/>
              </a:lnSpc>
              <a:spcBef>
                <a:spcPts val="0"/>
              </a:spcBef>
              <a:buNone/>
            </a:pPr>
            <a:r>
              <a:rPr lang="en-US" altLang="ja-JP" sz="1400" dirty="0">
                <a:cs typeface="Arial"/>
              </a:rPr>
              <a:t>Comparison summary (Infineon 4</a:t>
            </a:r>
            <a:r>
              <a:rPr lang="en-US" altLang="ja-JP" sz="1400" baseline="30000" dirty="0">
                <a:cs typeface="Arial"/>
              </a:rPr>
              <a:t>th</a:t>
            </a:r>
            <a:r>
              <a:rPr lang="en-US" altLang="ja-JP" sz="1400" dirty="0">
                <a:cs typeface="Arial"/>
              </a:rPr>
              <a:t> gen IGBT vs. 5</a:t>
            </a:r>
            <a:r>
              <a:rPr lang="en-US" altLang="ja-JP" sz="1400" baseline="30000" dirty="0">
                <a:cs typeface="Arial"/>
              </a:rPr>
              <a:t>th </a:t>
            </a:r>
            <a:r>
              <a:rPr lang="en-US" altLang="ja-JP" sz="1400" dirty="0">
                <a:cs typeface="Arial"/>
              </a:rPr>
              <a:t>gen. IGBT)      	         4</a:t>
            </a:r>
          </a:p>
          <a:p>
            <a:pPr marL="0" indent="0" defTabSz="365760">
              <a:lnSpc>
                <a:spcPct val="150000"/>
              </a:lnSpc>
              <a:spcBef>
                <a:spcPts val="0"/>
              </a:spcBef>
              <a:buNone/>
            </a:pPr>
            <a:r>
              <a:rPr lang="en-US" altLang="ja-JP" sz="1400" dirty="0">
                <a:cs typeface="Arial"/>
              </a:rPr>
              <a:t>Die														5</a:t>
            </a:r>
          </a:p>
          <a:p>
            <a:pPr marL="0" indent="0" defTabSz="365760">
              <a:lnSpc>
                <a:spcPct val="150000"/>
              </a:lnSpc>
              <a:spcBef>
                <a:spcPts val="0"/>
              </a:spcBef>
              <a:buNone/>
            </a:pPr>
            <a:r>
              <a:rPr lang="en-US" altLang="ja-JP" sz="1400" dirty="0">
                <a:cs typeface="Arial"/>
              </a:rPr>
              <a:t>Die edge		        	       									        	6</a:t>
            </a:r>
            <a:endParaRPr lang="en-US" altLang="ja-JP" sz="1400" dirty="0">
              <a:solidFill>
                <a:srgbClr val="FF0000"/>
              </a:solidFill>
              <a:cs typeface="Arial"/>
            </a:endParaRPr>
          </a:p>
          <a:p>
            <a:pPr marL="0" indent="0" defTabSz="365760">
              <a:lnSpc>
                <a:spcPct val="150000"/>
              </a:lnSpc>
              <a:spcBef>
                <a:spcPts val="0"/>
              </a:spcBef>
              <a:buNone/>
            </a:pPr>
            <a:r>
              <a:rPr lang="en-US" altLang="ja-JP" sz="1400" dirty="0">
                <a:cs typeface="Arial"/>
              </a:rPr>
              <a:t>XT technology (5</a:t>
            </a:r>
            <a:r>
              <a:rPr lang="en-US" altLang="ja-JP" sz="1400" baseline="30000" dirty="0">
                <a:cs typeface="Arial"/>
              </a:rPr>
              <a:t>th</a:t>
            </a:r>
            <a:r>
              <a:rPr lang="en-US" altLang="ja-JP" sz="1400" dirty="0">
                <a:cs typeface="Arial"/>
              </a:rPr>
              <a:t> GEN. IGBT)	    							         8</a:t>
            </a:r>
          </a:p>
          <a:p>
            <a:pPr marL="0" indent="0" defTabSz="365760">
              <a:lnSpc>
                <a:spcPct val="150000"/>
              </a:lnSpc>
              <a:spcBef>
                <a:spcPts val="0"/>
              </a:spcBef>
              <a:buNone/>
            </a:pPr>
            <a:r>
              <a:rPr lang="en-US" altLang="ja-JP" sz="1400" b="1" dirty="0">
                <a:cs typeface="Arial"/>
              </a:rPr>
              <a:t>Device structure Si IGBT	</a:t>
            </a:r>
            <a:r>
              <a:rPr lang="en-US" altLang="ja-JP" sz="1400" dirty="0">
                <a:cs typeface="Arial"/>
              </a:rPr>
              <a:t>						       			</a:t>
            </a:r>
          </a:p>
          <a:p>
            <a:pPr marL="0" indent="0" defTabSz="365760">
              <a:lnSpc>
                <a:spcPct val="150000"/>
              </a:lnSpc>
              <a:spcBef>
                <a:spcPts val="0"/>
              </a:spcBef>
              <a:buNone/>
            </a:pPr>
            <a:r>
              <a:rPr lang="en-US" altLang="ja-JP" sz="1400" dirty="0">
                <a:cs typeface="Arial"/>
              </a:rPr>
              <a:t>Plan analysis												9</a:t>
            </a:r>
          </a:p>
          <a:p>
            <a:pPr marL="0" indent="0" defTabSz="365760">
              <a:lnSpc>
                <a:spcPct val="150000"/>
              </a:lnSpc>
              <a:spcBef>
                <a:spcPts val="0"/>
              </a:spcBef>
              <a:buNone/>
            </a:pPr>
            <a:r>
              <a:rPr lang="en-US" altLang="ja-JP" sz="1400" dirty="0">
                <a:cs typeface="Arial"/>
              </a:rPr>
              <a:t>Cross section												13</a:t>
            </a:r>
          </a:p>
          <a:p>
            <a:pPr marL="0" indent="0" defTabSz="365760">
              <a:lnSpc>
                <a:spcPct val="150000"/>
              </a:lnSpc>
              <a:spcBef>
                <a:spcPts val="0"/>
              </a:spcBef>
              <a:buNone/>
            </a:pPr>
            <a:r>
              <a:rPr lang="en-US" altLang="ja-JP" sz="1400" b="1" dirty="0">
                <a:cs typeface="Arial"/>
              </a:rPr>
              <a:t>Process flow</a:t>
            </a:r>
            <a:r>
              <a:rPr lang="ja-JP" altLang="en-US" sz="1400" b="1" dirty="0">
                <a:cs typeface="Arial"/>
              </a:rPr>
              <a:t> </a:t>
            </a:r>
            <a:r>
              <a:rPr lang="en-US" altLang="ja-JP" sz="1400" b="1" dirty="0">
                <a:cs typeface="Arial"/>
              </a:rPr>
              <a:t>(estimation)</a:t>
            </a:r>
          </a:p>
          <a:p>
            <a:pPr marL="0" indent="0" defTabSz="365760">
              <a:lnSpc>
                <a:spcPct val="150000"/>
              </a:lnSpc>
              <a:spcBef>
                <a:spcPts val="0"/>
              </a:spcBef>
              <a:buNone/>
            </a:pPr>
            <a:r>
              <a:rPr lang="en-US" altLang="ja-JP" sz="1400" dirty="0">
                <a:cs typeface="Arial"/>
              </a:rPr>
              <a:t>Si IGBT front-end wafer process, estimated flow			    	        	19</a:t>
            </a:r>
          </a:p>
          <a:p>
            <a:pPr marL="0" indent="0" defTabSz="365760">
              <a:lnSpc>
                <a:spcPct val="150000"/>
              </a:lnSpc>
              <a:spcBef>
                <a:spcPts val="0"/>
              </a:spcBef>
              <a:buNone/>
            </a:pPr>
            <a:r>
              <a:rPr lang="en-US" altLang="ja-JP" sz="1400" dirty="0">
                <a:cs typeface="Arial"/>
              </a:rPr>
              <a:t>Si IGBT process sequence cross-sectional view			     	        	20</a:t>
            </a:r>
          </a:p>
          <a:p>
            <a:pPr marL="0" indent="0" defTabSz="365760">
              <a:lnSpc>
                <a:spcPct val="150000"/>
              </a:lnSpc>
              <a:spcBef>
                <a:spcPts val="0"/>
              </a:spcBef>
              <a:buNone/>
            </a:pPr>
            <a:r>
              <a:rPr lang="en-US" altLang="ja-JP" sz="1400" b="1" dirty="0">
                <a:cs typeface="Arial"/>
              </a:rPr>
              <a:t>Appendix</a:t>
            </a:r>
            <a:r>
              <a:rPr lang="en-US" altLang="ja-JP" sz="1400" dirty="0">
                <a:cs typeface="Arial"/>
              </a:rPr>
              <a:t>												        </a:t>
            </a:r>
          </a:p>
          <a:p>
            <a:pPr marL="0" indent="0" defTabSz="365760">
              <a:lnSpc>
                <a:spcPct val="150000"/>
              </a:lnSpc>
              <a:spcBef>
                <a:spcPts val="0"/>
              </a:spcBef>
              <a:buNone/>
            </a:pPr>
            <a:r>
              <a:rPr lang="en-US" altLang="ja-JP" sz="1400" dirty="0">
                <a:cs typeface="Arial"/>
              </a:rPr>
              <a:t>      References												25	       </a:t>
            </a:r>
          </a:p>
          <a:p>
            <a:pPr marL="0" indent="0" defTabSz="365760">
              <a:lnSpc>
                <a:spcPct val="150000"/>
              </a:lnSpc>
              <a:spcBef>
                <a:spcPts val="0"/>
              </a:spcBef>
              <a:buNone/>
            </a:pPr>
            <a:r>
              <a:rPr lang="en-US" altLang="ja-JP" sz="1400" dirty="0">
                <a:cs typeface="Arial"/>
              </a:rPr>
              <a:t>      Patents												26</a:t>
            </a:r>
          </a:p>
          <a:p>
            <a:pPr marL="0" indent="0" defTabSz="365760">
              <a:lnSpc>
                <a:spcPct val="150000"/>
              </a:lnSpc>
              <a:spcBef>
                <a:spcPts val="0"/>
              </a:spcBef>
              <a:buNone/>
            </a:pPr>
            <a:r>
              <a:rPr lang="en-US" altLang="ja-JP" sz="1400" b="1" dirty="0">
                <a:cs typeface="Arial"/>
              </a:rPr>
              <a:t>Comparison</a:t>
            </a:r>
            <a:r>
              <a:rPr lang="ja-JP" altLang="en-US" sz="1400" b="1" dirty="0">
                <a:cs typeface="Arial"/>
              </a:rPr>
              <a:t> </a:t>
            </a:r>
            <a:r>
              <a:rPr lang="en-US" altLang="ja-JP" sz="1400" b="1" dirty="0">
                <a:cs typeface="Arial"/>
              </a:rPr>
              <a:t>between</a:t>
            </a:r>
            <a:r>
              <a:rPr lang="ja-JP" altLang="en-US" sz="1400" b="1" dirty="0">
                <a:cs typeface="Arial"/>
              </a:rPr>
              <a:t> </a:t>
            </a:r>
            <a:r>
              <a:rPr lang="en-US" altLang="ja-JP" sz="1400" b="1" dirty="0">
                <a:cs typeface="Arial"/>
              </a:rPr>
              <a:t>IGBT4</a:t>
            </a:r>
            <a:r>
              <a:rPr lang="ja-JP" altLang="en-US" sz="1400" b="1" dirty="0">
                <a:cs typeface="Arial"/>
              </a:rPr>
              <a:t> </a:t>
            </a:r>
            <a:r>
              <a:rPr lang="en-US" altLang="ja-JP" sz="1400" b="1" dirty="0">
                <a:cs typeface="Arial"/>
              </a:rPr>
              <a:t>&amp;</a:t>
            </a:r>
            <a:r>
              <a:rPr lang="ja-JP" altLang="en-US" sz="1400" b="1" dirty="0">
                <a:cs typeface="Arial"/>
              </a:rPr>
              <a:t> </a:t>
            </a:r>
            <a:r>
              <a:rPr lang="en-US" altLang="ja-JP" sz="1400" b="1" dirty="0">
                <a:cs typeface="Arial"/>
              </a:rPr>
              <a:t>IGBT5</a:t>
            </a:r>
            <a:r>
              <a:rPr lang="en-US" altLang="ja-JP" sz="1400" dirty="0">
                <a:cs typeface="Arial"/>
              </a:rPr>
              <a:t>							27								 </a:t>
            </a:r>
          </a:p>
          <a:p>
            <a:pPr marL="0" indent="0" defTabSz="365760">
              <a:lnSpc>
                <a:spcPct val="150000"/>
              </a:lnSpc>
              <a:spcBef>
                <a:spcPts val="0"/>
              </a:spcBef>
              <a:buNone/>
            </a:pPr>
            <a:r>
              <a:rPr lang="en-US" altLang="ja-JP" sz="1400" dirty="0">
                <a:cs typeface="Arial"/>
              </a:rPr>
              <a:t>									     			     			</a:t>
            </a:r>
          </a:p>
          <a:p>
            <a:pPr marL="0" indent="0" defTabSz="365760">
              <a:spcBef>
                <a:spcPts val="0"/>
              </a:spcBef>
              <a:buNone/>
            </a:pPr>
            <a:endParaRPr lang="en-US" altLang="ja-JP" sz="1400" dirty="0">
              <a:cs typeface="Arial"/>
            </a:endParaRPr>
          </a:p>
          <a:p>
            <a:pPr marL="0" indent="0" defTabSz="365760">
              <a:spcBef>
                <a:spcPts val="0"/>
              </a:spcBef>
              <a:buNone/>
            </a:pPr>
            <a:r>
              <a:rPr lang="en-US" altLang="ja-JP" sz="1400" dirty="0">
                <a:cs typeface="Arial"/>
              </a:rPr>
              <a:t>				</a:t>
            </a:r>
          </a:p>
        </p:txBody>
      </p:sp>
    </p:spTree>
    <p:extLst>
      <p:ext uri="{BB962C8B-B14F-4D97-AF65-F5344CB8AC3E}">
        <p14:creationId xmlns:p14="http://schemas.microsoft.com/office/powerpoint/2010/main" val="777586471"/>
      </p:ext>
    </p:extLst>
  </p:cSld>
  <p:clrMapOvr>
    <a:masterClrMapping/>
  </p:clrMapOvr>
</p:sld>
</file>

<file path=ppt/theme/theme1.xml><?xml version="1.0" encoding="utf-8"?>
<a:theme xmlns:a="http://schemas.openxmlformats.org/drawingml/2006/main" name="Multi-page Template">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英文レター)LTEC-OpenReport">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Multi-page Template</Template>
  <TotalTime>1813</TotalTime>
  <Words>701</Words>
  <Application>Microsoft Office PowerPoint</Application>
  <PresentationFormat>レター サイズ 8.5x11 インチ</PresentationFormat>
  <Paragraphs>61</Paragraphs>
  <Slides>3</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3</vt:i4>
      </vt:variant>
    </vt:vector>
  </HeadingPairs>
  <TitlesOfParts>
    <vt:vector size="8" baseType="lpstr">
      <vt:lpstr>Arial</vt:lpstr>
      <vt:lpstr>Calibri</vt:lpstr>
      <vt:lpstr>Verdana</vt:lpstr>
      <vt:lpstr>Multi-page Template</vt:lpstr>
      <vt:lpstr>1_(英文レター)LTEC-OpenReport</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Layout Pattern Matching Tool for Semiconductor Layout Analysis</dc:title>
  <dc:creator>ctt</dc:creator>
  <cp:keywords>Open Report;Release News</cp:keywords>
  <cp:lastModifiedBy>西岡 良介</cp:lastModifiedBy>
  <cp:revision>142</cp:revision>
  <cp:lastPrinted>2016-06-23T04:04:03Z</cp:lastPrinted>
  <dcterms:created xsi:type="dcterms:W3CDTF">2016-02-04T21:48:49Z</dcterms:created>
  <dcterms:modified xsi:type="dcterms:W3CDTF">2021-01-04T00:38:12Z</dcterms:modified>
</cp:coreProperties>
</file>