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Lst>
  <p:notesMasterIdLst>
    <p:notesMasterId r:id="rId7"/>
  </p:notesMasterIdLst>
  <p:sldIdLst>
    <p:sldId id="273" r:id="rId3"/>
    <p:sldId id="274" r:id="rId4"/>
    <p:sldId id="275" r:id="rId5"/>
    <p:sldId id="276" r:id="rId6"/>
  </p:sldIdLst>
  <p:sldSz cx="6858000" cy="9144000" type="letter"/>
  <p:notesSz cx="7077075" cy="93630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a:srgbClr val="6600CC"/>
    <a:srgbClr val="FF6600"/>
    <a:srgbClr val="0000CC"/>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4" autoAdjust="0"/>
    <p:restoredTop sz="92924" autoAdjust="0"/>
  </p:normalViewPr>
  <p:slideViewPr>
    <p:cSldViewPr snapToGrid="0">
      <p:cViewPr varScale="1">
        <p:scale>
          <a:sx n="50" d="100"/>
          <a:sy n="50" d="100"/>
        </p:scale>
        <p:origin x="2392" y="52"/>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66733" cy="468154"/>
          </a:xfrm>
          <a:prstGeom prst="rect">
            <a:avLst/>
          </a:prstGeom>
        </p:spPr>
        <p:txBody>
          <a:bodyPr vert="horz" lIns="93836" tIns="46918" rIns="93836" bIns="46918"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4008706" y="1"/>
            <a:ext cx="3066733" cy="468154"/>
          </a:xfrm>
          <a:prstGeom prst="rect">
            <a:avLst/>
          </a:prstGeom>
        </p:spPr>
        <p:txBody>
          <a:bodyPr vert="horz" lIns="93836" tIns="46918" rIns="93836" bIns="46918" rtlCol="0"/>
          <a:lstStyle>
            <a:lvl1pPr algn="r">
              <a:defRPr sz="1200"/>
            </a:lvl1pPr>
          </a:lstStyle>
          <a:p>
            <a:fld id="{542B09B2-4520-43FE-9402-18674F923EB0}" type="datetimeFigureOut">
              <a:rPr kumimoji="1" lang="ja-JP" altLang="en-US" smtClean="0"/>
              <a:t>2020/12/7</a:t>
            </a:fld>
            <a:endParaRPr kumimoji="1" lang="ja-JP" altLang="en-US" dirty="0"/>
          </a:p>
        </p:txBody>
      </p:sp>
      <p:sp>
        <p:nvSpPr>
          <p:cNvPr id="4" name="スライド イメージ プレースホルダー 3"/>
          <p:cNvSpPr>
            <a:spLocks noGrp="1" noRot="1" noChangeAspect="1"/>
          </p:cNvSpPr>
          <p:nvPr>
            <p:ph type="sldImg" idx="2"/>
          </p:nvPr>
        </p:nvSpPr>
        <p:spPr>
          <a:xfrm>
            <a:off x="2222500" y="703263"/>
            <a:ext cx="2632075" cy="3509962"/>
          </a:xfrm>
          <a:prstGeom prst="rect">
            <a:avLst/>
          </a:prstGeom>
          <a:noFill/>
          <a:ln w="12700">
            <a:solidFill>
              <a:prstClr val="black"/>
            </a:solidFill>
          </a:ln>
        </p:spPr>
        <p:txBody>
          <a:bodyPr vert="horz" lIns="93836" tIns="46918" rIns="93836" bIns="46918" rtlCol="0" anchor="ctr"/>
          <a:lstStyle/>
          <a:p>
            <a:endParaRPr lang="ja-JP" altLang="en-US" dirty="0"/>
          </a:p>
        </p:txBody>
      </p:sp>
      <p:sp>
        <p:nvSpPr>
          <p:cNvPr id="5" name="ノート プレースホルダー 4"/>
          <p:cNvSpPr>
            <a:spLocks noGrp="1"/>
          </p:cNvSpPr>
          <p:nvPr>
            <p:ph type="body" sz="quarter" idx="3"/>
          </p:nvPr>
        </p:nvSpPr>
        <p:spPr>
          <a:xfrm>
            <a:off x="707708" y="4447460"/>
            <a:ext cx="5661660" cy="4213384"/>
          </a:xfrm>
          <a:prstGeom prst="rect">
            <a:avLst/>
          </a:prstGeom>
        </p:spPr>
        <p:txBody>
          <a:bodyPr vert="horz" lIns="93836" tIns="46918" rIns="93836" bIns="469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8893296"/>
            <a:ext cx="3066733" cy="468154"/>
          </a:xfrm>
          <a:prstGeom prst="rect">
            <a:avLst/>
          </a:prstGeom>
        </p:spPr>
        <p:txBody>
          <a:bodyPr vert="horz" lIns="93836" tIns="46918" rIns="93836" bIns="46918"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4008706" y="8893296"/>
            <a:ext cx="3066733" cy="468154"/>
          </a:xfrm>
          <a:prstGeom prst="rect">
            <a:avLst/>
          </a:prstGeom>
        </p:spPr>
        <p:txBody>
          <a:bodyPr vert="horz" lIns="93836" tIns="46918" rIns="93836" bIns="46918" rtlCol="0" anchor="b"/>
          <a:lstStyle>
            <a:lvl1pPr algn="r">
              <a:defRPr sz="1200"/>
            </a:lvl1pPr>
          </a:lstStyle>
          <a:p>
            <a:fld id="{4325D7C7-5EAD-4B63-8819-013BA5F93C4B}" type="slidenum">
              <a:rPr kumimoji="1" lang="ja-JP" altLang="en-US" smtClean="0"/>
              <a:t>‹#›</a:t>
            </a:fld>
            <a:endParaRPr kumimoji="1" lang="ja-JP" altLang="en-US" dirty="0"/>
          </a:p>
        </p:txBody>
      </p:sp>
    </p:spTree>
    <p:extLst>
      <p:ext uri="{BB962C8B-B14F-4D97-AF65-F5344CB8AC3E}">
        <p14:creationId xmlns:p14="http://schemas.microsoft.com/office/powerpoint/2010/main" val="40572724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25D7C7-5EAD-4B63-8819-013BA5F93C4B}" type="slidenum">
              <a:rPr kumimoji="1" lang="ja-JP" altLang="en-US" smtClean="0"/>
              <a:t>1</a:t>
            </a:fld>
            <a:endParaRPr kumimoji="1" lang="ja-JP" altLang="en-US" dirty="0"/>
          </a:p>
        </p:txBody>
      </p:sp>
    </p:spTree>
    <p:extLst>
      <p:ext uri="{BB962C8B-B14F-4D97-AF65-F5344CB8AC3E}">
        <p14:creationId xmlns:p14="http://schemas.microsoft.com/office/powerpoint/2010/main" val="3539931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port Release">
    <p:spTree>
      <p:nvGrpSpPr>
        <p:cNvPr id="1" name=""/>
        <p:cNvGrpSpPr/>
        <p:nvPr/>
      </p:nvGrpSpPr>
      <p:grpSpPr>
        <a:xfrm>
          <a:off x="0" y="0"/>
          <a:ext cx="0" cy="0"/>
          <a:chOff x="0" y="0"/>
          <a:chExt cx="0" cy="0"/>
        </a:xfrm>
      </p:grpSpPr>
      <p:sp>
        <p:nvSpPr>
          <p:cNvPr id="2" name="タイトル 1"/>
          <p:cNvSpPr>
            <a:spLocks noGrp="1"/>
          </p:cNvSpPr>
          <p:nvPr>
            <p:ph type="title"/>
          </p:nvPr>
        </p:nvSpPr>
        <p:spPr>
          <a:xfrm>
            <a:off x="450912" y="1348261"/>
            <a:ext cx="5930416" cy="539792"/>
          </a:xfrm>
          <a:prstGeom prst="rect">
            <a:avLst/>
          </a:prstGeom>
        </p:spPr>
        <p:txBody>
          <a:bodyPr wrap="square">
            <a:noAutofit/>
          </a:bodyPr>
          <a:lstStyle>
            <a:lvl1pPr algn="l">
              <a:defRPr sz="1600" b="1">
                <a:solidFill>
                  <a:srgbClr val="0000FF"/>
                </a:solidFill>
                <a:latin typeface="Verdana" panose="020B0604030504040204" pitchFamily="34" charset="0"/>
                <a:cs typeface="Verdana" panose="020B0604030504040204" pitchFamily="34" charset="0"/>
              </a:defRPr>
            </a:lvl1pPr>
          </a:lstStyle>
          <a:p>
            <a:r>
              <a:rPr kumimoji="1" lang="en-US" altLang="ja-JP"/>
              <a:t>Click to edit Master title style</a:t>
            </a:r>
            <a:endParaRPr kumimoji="1" lang="ja-JP" altLang="en-US" dirty="0"/>
          </a:p>
        </p:txBody>
      </p:sp>
      <p:sp>
        <p:nvSpPr>
          <p:cNvPr id="3" name="コンテンツ プレースホルダー 2"/>
          <p:cNvSpPr>
            <a:spLocks noGrp="1"/>
          </p:cNvSpPr>
          <p:nvPr>
            <p:ph idx="1"/>
          </p:nvPr>
        </p:nvSpPr>
        <p:spPr>
          <a:xfrm>
            <a:off x="1052724" y="5436096"/>
            <a:ext cx="5400000" cy="2167137"/>
          </a:xfrm>
          <a:prstGeom prst="rect">
            <a:avLst/>
          </a:prstGeom>
        </p:spPr>
        <p:txBody>
          <a:bodyPr/>
          <a:lstStyle>
            <a:lvl1pPr marL="0" indent="0" algn="ctr">
              <a:buNone/>
              <a:defRPr sz="1400">
                <a:latin typeface="+mn-lt"/>
              </a:defRPr>
            </a:lvl1pPr>
          </a:lstStyle>
          <a:p>
            <a:pPr lvl="0"/>
            <a:r>
              <a:rPr kumimoji="1" lang="en-US" altLang="ja-JP" dirty="0"/>
              <a:t>Click to edit Master text styles</a:t>
            </a:r>
          </a:p>
        </p:txBody>
      </p:sp>
      <p:sp>
        <p:nvSpPr>
          <p:cNvPr id="7" name="コンテンツ プレースホルダー 2"/>
          <p:cNvSpPr>
            <a:spLocks noGrp="1"/>
          </p:cNvSpPr>
          <p:nvPr>
            <p:ph idx="13"/>
          </p:nvPr>
        </p:nvSpPr>
        <p:spPr>
          <a:xfrm>
            <a:off x="477336" y="4339359"/>
            <a:ext cx="5868000" cy="830862"/>
          </a:xfrm>
          <a:prstGeom prst="rect">
            <a:avLst/>
          </a:prstGeom>
        </p:spPr>
        <p:txBody>
          <a:bodyPr/>
          <a:lstStyle>
            <a:lvl1pPr marL="0" indent="0">
              <a:buNone/>
              <a:defRPr sz="1400">
                <a:latin typeface="+mn-lt"/>
              </a:defRPr>
            </a:lvl1pPr>
          </a:lstStyle>
          <a:p>
            <a:pPr lvl="0"/>
            <a:r>
              <a:rPr kumimoji="1" lang="en-US" altLang="ja-JP"/>
              <a:t>Click to edit Master text styles</a:t>
            </a:r>
          </a:p>
        </p:txBody>
      </p:sp>
      <p:sp>
        <p:nvSpPr>
          <p:cNvPr id="11" name="テキスト ボックス 10"/>
          <p:cNvSpPr txBox="1"/>
          <p:nvPr userDrawn="1"/>
        </p:nvSpPr>
        <p:spPr>
          <a:xfrm>
            <a:off x="5855261" y="8088195"/>
            <a:ext cx="801823" cy="246221"/>
          </a:xfrm>
          <a:prstGeom prst="rect">
            <a:avLst/>
          </a:prstGeom>
          <a:noFill/>
        </p:spPr>
        <p:txBody>
          <a:bodyPr wrap="none" rtlCol="0">
            <a:spAutoFit/>
          </a:bodyPr>
          <a:lstStyle/>
          <a:p>
            <a:pPr algn="l"/>
            <a:r>
              <a:rPr lang="en-US" altLang="ja-JP" sz="1000" dirty="0"/>
              <a:t>19G-0025-1</a:t>
            </a:r>
            <a:endParaRPr lang="ja-JP" altLang="en-US" sz="1050" dirty="0"/>
          </a:p>
        </p:txBody>
      </p:sp>
      <p:sp>
        <p:nvSpPr>
          <p:cNvPr id="13" name="コンテンツ プレースホルダー 2"/>
          <p:cNvSpPr>
            <a:spLocks noGrp="1"/>
          </p:cNvSpPr>
          <p:nvPr>
            <p:ph idx="14"/>
          </p:nvPr>
        </p:nvSpPr>
        <p:spPr>
          <a:xfrm>
            <a:off x="477336" y="1979712"/>
            <a:ext cx="5868000" cy="598154"/>
          </a:xfrm>
          <a:prstGeom prst="rect">
            <a:avLst/>
          </a:prstGeom>
        </p:spPr>
        <p:txBody>
          <a:bodyPr/>
          <a:lstStyle>
            <a:lvl1pPr marL="0" indent="0">
              <a:buNone/>
              <a:defRPr sz="1400">
                <a:latin typeface="+mn-lt"/>
              </a:defRPr>
            </a:lvl1pPr>
          </a:lstStyle>
          <a:p>
            <a:pPr lvl="0"/>
            <a:r>
              <a:rPr kumimoji="1" lang="en-US" altLang="ja-JP"/>
              <a:t>Click to edit Master text styles</a:t>
            </a:r>
          </a:p>
        </p:txBody>
      </p:sp>
      <p:sp>
        <p:nvSpPr>
          <p:cNvPr id="14" name="コンテンツ プレースホルダー 2"/>
          <p:cNvSpPr>
            <a:spLocks noGrp="1"/>
          </p:cNvSpPr>
          <p:nvPr>
            <p:ph idx="15"/>
          </p:nvPr>
        </p:nvSpPr>
        <p:spPr>
          <a:xfrm>
            <a:off x="512676" y="4040252"/>
            <a:ext cx="2808000" cy="276999"/>
          </a:xfrm>
          <a:prstGeom prst="rect">
            <a:avLst/>
          </a:prstGeom>
        </p:spPr>
        <p:txBody>
          <a:bodyPr>
            <a:spAutoFit/>
          </a:bodyPr>
          <a:lstStyle>
            <a:lvl1pPr marL="0" indent="0" algn="ctr">
              <a:buNone/>
              <a:defRPr sz="1200" b="1">
                <a:latin typeface="+mn-lt"/>
              </a:defRPr>
            </a:lvl1pPr>
          </a:lstStyle>
          <a:p>
            <a:pPr lvl="0"/>
            <a:r>
              <a:rPr kumimoji="1" lang="en-US" altLang="ja-JP"/>
              <a:t>Click to edit Master text styles</a:t>
            </a:r>
          </a:p>
        </p:txBody>
      </p:sp>
      <p:sp>
        <p:nvSpPr>
          <p:cNvPr id="15" name="コンテンツ プレースホルダー 2"/>
          <p:cNvSpPr>
            <a:spLocks noGrp="1"/>
          </p:cNvSpPr>
          <p:nvPr>
            <p:ph idx="16"/>
          </p:nvPr>
        </p:nvSpPr>
        <p:spPr>
          <a:xfrm>
            <a:off x="3465004" y="4040252"/>
            <a:ext cx="2808000" cy="276999"/>
          </a:xfrm>
          <a:prstGeom prst="rect">
            <a:avLst/>
          </a:prstGeom>
        </p:spPr>
        <p:txBody>
          <a:bodyPr>
            <a:spAutoFit/>
          </a:bodyPr>
          <a:lstStyle>
            <a:lvl1pPr marL="0" indent="0" algn="ctr">
              <a:buNone/>
              <a:defRPr sz="1200" b="1">
                <a:latin typeface="+mn-lt"/>
              </a:defRPr>
            </a:lvl1pPr>
          </a:lstStyle>
          <a:p>
            <a:pPr lvl="0"/>
            <a:r>
              <a:rPr kumimoji="1" lang="en-US" altLang="ja-JP"/>
              <a:t>Click to edit Master text styles</a:t>
            </a:r>
          </a:p>
        </p:txBody>
      </p:sp>
      <p:sp>
        <p:nvSpPr>
          <p:cNvPr id="18" name="コンテンツ プレースホルダー 2"/>
          <p:cNvSpPr>
            <a:spLocks noGrp="1"/>
          </p:cNvSpPr>
          <p:nvPr>
            <p:ph idx="19"/>
          </p:nvPr>
        </p:nvSpPr>
        <p:spPr>
          <a:xfrm>
            <a:off x="584988" y="2644401"/>
            <a:ext cx="2664000" cy="1395692"/>
          </a:xfrm>
          <a:prstGeom prst="rect">
            <a:avLst/>
          </a:prstGeom>
        </p:spPr>
        <p:txBody>
          <a:bodyPr>
            <a:normAutofit/>
          </a:bodyPr>
          <a:lstStyle>
            <a:lvl1pPr marL="0" indent="0" algn="ctr">
              <a:buNone/>
              <a:defRPr sz="1200">
                <a:latin typeface="+mn-lt"/>
              </a:defRPr>
            </a:lvl1pPr>
          </a:lstStyle>
          <a:p>
            <a:pPr lvl="0"/>
            <a:r>
              <a:rPr kumimoji="1" lang="en-US" altLang="ja-JP"/>
              <a:t>Click to edit Master text styles</a:t>
            </a:r>
          </a:p>
        </p:txBody>
      </p:sp>
      <p:sp>
        <p:nvSpPr>
          <p:cNvPr id="19" name="コンテンツ プレースホルダー 2"/>
          <p:cNvSpPr>
            <a:spLocks noGrp="1"/>
          </p:cNvSpPr>
          <p:nvPr>
            <p:ph idx="20"/>
          </p:nvPr>
        </p:nvSpPr>
        <p:spPr>
          <a:xfrm>
            <a:off x="3537316" y="2644401"/>
            <a:ext cx="2664000" cy="1395692"/>
          </a:xfrm>
          <a:prstGeom prst="rect">
            <a:avLst/>
          </a:prstGeom>
        </p:spPr>
        <p:txBody>
          <a:bodyPr>
            <a:normAutofit/>
          </a:bodyPr>
          <a:lstStyle>
            <a:lvl1pPr marL="0" indent="0" algn="ctr">
              <a:buNone/>
              <a:defRPr sz="1200">
                <a:latin typeface="+mn-lt"/>
              </a:defRPr>
            </a:lvl1pPr>
          </a:lstStyle>
          <a:p>
            <a:pPr lvl="0"/>
            <a:r>
              <a:rPr kumimoji="1" lang="en-US" altLang="ja-JP"/>
              <a:t>Click to edit Master text styles</a:t>
            </a:r>
          </a:p>
        </p:txBody>
      </p:sp>
      <p:sp>
        <p:nvSpPr>
          <p:cNvPr id="16" name="TextBox 15">
            <a:extLst>
              <a:ext uri="{FF2B5EF4-FFF2-40B4-BE49-F238E27FC236}">
                <a16:creationId xmlns:a16="http://schemas.microsoft.com/office/drawing/2014/main" id="{75377AE7-8758-474D-9E2B-8B6748B6C7E0}"/>
              </a:ext>
            </a:extLst>
          </p:cNvPr>
          <p:cNvSpPr txBox="1"/>
          <p:nvPr userDrawn="1"/>
        </p:nvSpPr>
        <p:spPr>
          <a:xfrm>
            <a:off x="1338402" y="8085627"/>
            <a:ext cx="3964547" cy="246221"/>
          </a:xfrm>
          <a:prstGeom prst="rect">
            <a:avLst/>
          </a:prstGeom>
          <a:noFill/>
        </p:spPr>
        <p:txBody>
          <a:bodyPr wrap="none" rtlCol="0">
            <a:spAutoFit/>
          </a:bodyPr>
          <a:lstStyle/>
          <a:p>
            <a:r>
              <a:rPr lang="en-US" sz="1000" dirty="0"/>
              <a:t>Contact LTEC Corporation for the current price as it decreases over time</a:t>
            </a:r>
          </a:p>
        </p:txBody>
      </p:sp>
    </p:spTree>
    <p:extLst>
      <p:ext uri="{BB962C8B-B14F-4D97-AF65-F5344CB8AC3E}">
        <p14:creationId xmlns:p14="http://schemas.microsoft.com/office/powerpoint/2010/main" val="3601144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port Release">
    <p:spTree>
      <p:nvGrpSpPr>
        <p:cNvPr id="1" name=""/>
        <p:cNvGrpSpPr/>
        <p:nvPr/>
      </p:nvGrpSpPr>
      <p:grpSpPr>
        <a:xfrm>
          <a:off x="0" y="0"/>
          <a:ext cx="0" cy="0"/>
          <a:chOff x="0" y="0"/>
          <a:chExt cx="0" cy="0"/>
        </a:xfrm>
      </p:grpSpPr>
    </p:spTree>
    <p:extLst>
      <p:ext uri="{BB962C8B-B14F-4D97-AF65-F5344CB8AC3E}">
        <p14:creationId xmlns:p14="http://schemas.microsoft.com/office/powerpoint/2010/main" val="7502347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9"/>
          <p:cNvSpPr/>
          <p:nvPr/>
        </p:nvSpPr>
        <p:spPr>
          <a:xfrm>
            <a:off x="369340" y="384458"/>
            <a:ext cx="6236089" cy="8307692"/>
          </a:xfrm>
          <a:prstGeom prst="rect">
            <a:avLst/>
          </a:prstGeom>
          <a:no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cxnSp>
        <p:nvCxnSpPr>
          <p:cNvPr id="8" name="Straight Connector 8"/>
          <p:cNvCxnSpPr>
            <a:cxnSpLocks/>
          </p:cNvCxnSpPr>
          <p:nvPr/>
        </p:nvCxnSpPr>
        <p:spPr>
          <a:xfrm>
            <a:off x="368660" y="1215319"/>
            <a:ext cx="6236769" cy="0"/>
          </a:xfrm>
          <a:prstGeom prst="line">
            <a:avLst/>
          </a:prstGeom>
          <a:ln w="63500">
            <a:solidFill>
              <a:srgbClr val="0000CC"/>
            </a:solidFill>
          </a:ln>
        </p:spPr>
        <p:style>
          <a:lnRef idx="1">
            <a:schemeClr val="accent5"/>
          </a:lnRef>
          <a:fillRef idx="0">
            <a:schemeClr val="accent5"/>
          </a:fillRef>
          <a:effectRef idx="0">
            <a:schemeClr val="accent5"/>
          </a:effectRef>
          <a:fontRef idx="minor">
            <a:schemeClr val="tx1"/>
          </a:fontRef>
        </p:style>
      </p:cxnSp>
      <p:sp>
        <p:nvSpPr>
          <p:cNvPr id="10" name="テキスト ボックス 9"/>
          <p:cNvSpPr txBox="1"/>
          <p:nvPr/>
        </p:nvSpPr>
        <p:spPr>
          <a:xfrm>
            <a:off x="3462266" y="359532"/>
            <a:ext cx="2919069" cy="830997"/>
          </a:xfrm>
          <a:prstGeom prst="rect">
            <a:avLst/>
          </a:prstGeom>
          <a:noFill/>
        </p:spPr>
        <p:txBody>
          <a:bodyPr wrap="none" rtlCol="0">
            <a:spAutoFit/>
          </a:bodyPr>
          <a:lstStyle/>
          <a:p>
            <a:r>
              <a:rPr kumimoji="1" lang="en-US" altLang="ja-JP" sz="2000" b="1" dirty="0">
                <a:latin typeface="Calibri" panose="020F0502020204030204" pitchFamily="34" charset="0"/>
              </a:rPr>
              <a:t>    LTEC Corporation </a:t>
            </a:r>
          </a:p>
          <a:p>
            <a:r>
              <a:rPr kumimoji="1" lang="en-US" altLang="ja-JP" sz="1400" b="1" i="1" dirty="0">
                <a:latin typeface="Calibri" panose="020F0502020204030204" pitchFamily="34" charset="0"/>
              </a:rPr>
              <a:t>      Your most experienced partner in </a:t>
            </a:r>
          </a:p>
          <a:p>
            <a:r>
              <a:rPr kumimoji="1" lang="en-US" altLang="ja-JP" sz="1400" b="1" i="1" dirty="0">
                <a:latin typeface="Calibri" panose="020F0502020204030204" pitchFamily="34" charset="0"/>
              </a:rPr>
              <a:t>      IP protection</a:t>
            </a:r>
            <a:endParaRPr kumimoji="1" lang="ja-JP" altLang="en-US" sz="1400" b="1" i="1" dirty="0">
              <a:latin typeface="Calibri" panose="020F0502020204030204" pitchFamily="34" charset="0"/>
            </a:endParaRPr>
          </a:p>
        </p:txBody>
      </p:sp>
      <p:pic>
        <p:nvPicPr>
          <p:cNvPr id="4" name="Picture 3" descr="LTEC Corporation" title="LTEC Corpo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0688" y="439633"/>
            <a:ext cx="1106520" cy="675983"/>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a:extLst>
              <a:ext uri="{FF2B5EF4-FFF2-40B4-BE49-F238E27FC236}">
                <a16:creationId xmlns:a16="http://schemas.microsoft.com/office/drawing/2014/main" id="{C1D560FF-F41A-412E-914D-781193A97247}"/>
              </a:ext>
            </a:extLst>
          </p:cNvPr>
          <p:cNvGrpSpPr/>
          <p:nvPr userDrawn="1"/>
        </p:nvGrpSpPr>
        <p:grpSpPr>
          <a:xfrm>
            <a:off x="357187" y="8304257"/>
            <a:ext cx="6248242" cy="400110"/>
            <a:chOff x="369340" y="8316416"/>
            <a:chExt cx="6131473" cy="400110"/>
          </a:xfrm>
        </p:grpSpPr>
        <p:sp>
          <p:nvSpPr>
            <p:cNvPr id="11" name="正方形/長方形 1">
              <a:extLst>
                <a:ext uri="{FF2B5EF4-FFF2-40B4-BE49-F238E27FC236}">
                  <a16:creationId xmlns:a16="http://schemas.microsoft.com/office/drawing/2014/main" id="{DD7F8393-2EE7-4EE6-947F-9E3EEE51C4D3}"/>
                </a:ext>
              </a:extLst>
            </p:cNvPr>
            <p:cNvSpPr/>
            <p:nvPr userDrawn="1"/>
          </p:nvSpPr>
          <p:spPr>
            <a:xfrm>
              <a:off x="369340" y="8316416"/>
              <a:ext cx="6131473" cy="376657"/>
            </a:xfrm>
            <a:prstGeom prst="rect">
              <a:avLst/>
            </a:prstGeom>
            <a:solidFill>
              <a:srgbClr val="385D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13" name="フッター プレースホルダー 4">
              <a:extLst>
                <a:ext uri="{FF2B5EF4-FFF2-40B4-BE49-F238E27FC236}">
                  <a16:creationId xmlns:a16="http://schemas.microsoft.com/office/drawing/2014/main" id="{1EDF6266-C265-4FF7-A6FD-3F25DE80C034}"/>
                </a:ext>
              </a:extLst>
            </p:cNvPr>
            <p:cNvSpPr txBox="1">
              <a:spLocks/>
            </p:cNvSpPr>
            <p:nvPr userDrawn="1"/>
          </p:nvSpPr>
          <p:spPr>
            <a:xfrm>
              <a:off x="1196752" y="8316416"/>
              <a:ext cx="5256584" cy="400110"/>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000" dirty="0">
                  <a:solidFill>
                    <a:schemeClr val="bg1"/>
                  </a:solidFill>
                </a:rPr>
                <a:t>LTEC Corporation US Representative Office</a:t>
              </a:r>
              <a:r>
                <a:rPr lang="en-US" altLang="ja-JP" sz="1000" baseline="0" dirty="0">
                  <a:solidFill>
                    <a:schemeClr val="bg1"/>
                  </a:solidFill>
                </a:rPr>
                <a:t>               </a:t>
              </a:r>
              <a:r>
                <a:rPr lang="en-US" altLang="ja-JP" sz="1000" dirty="0">
                  <a:solidFill>
                    <a:schemeClr val="bg1"/>
                  </a:solidFill>
                </a:rPr>
                <a:t>Phone: (408) 489-1994   </a:t>
              </a:r>
            </a:p>
            <a:p>
              <a:r>
                <a:rPr lang="en-US" altLang="ja-JP" sz="1000" dirty="0">
                  <a:solidFill>
                    <a:schemeClr val="bg1"/>
                  </a:solidFill>
                </a:rPr>
                <a:t>No.203 2880 Zanker Road San Jose, CA 95034</a:t>
              </a:r>
              <a:r>
                <a:rPr lang="en-US" altLang="ja-JP" sz="1000" baseline="0" dirty="0">
                  <a:solidFill>
                    <a:schemeClr val="bg1"/>
                  </a:solidFill>
                </a:rPr>
                <a:t>          </a:t>
              </a:r>
              <a:r>
                <a:rPr lang="en-US" altLang="ja-JP" sz="1000" dirty="0">
                  <a:solidFill>
                    <a:schemeClr val="bg1"/>
                  </a:solidFill>
                </a:rPr>
                <a:t>www.</a:t>
              </a:r>
              <a:r>
                <a:rPr lang="en-US" altLang="ja-JP" sz="1000" baseline="0" dirty="0">
                  <a:solidFill>
                    <a:schemeClr val="bg1"/>
                  </a:solidFill>
                </a:rPr>
                <a:t>ltecusa.com    </a:t>
              </a:r>
              <a:r>
                <a:rPr lang="en-US" altLang="ja-JP" sz="1000" dirty="0">
                  <a:solidFill>
                    <a:schemeClr val="bg1"/>
                  </a:solidFill>
                </a:rPr>
                <a:t>Contact: info@ltecusa.com</a:t>
              </a:r>
              <a:endParaRPr lang="ja-JP" altLang="en-US" sz="1000" dirty="0">
                <a:solidFill>
                  <a:schemeClr val="bg1"/>
                </a:solidFill>
              </a:endParaRPr>
            </a:p>
          </p:txBody>
        </p:sp>
        <p:pic>
          <p:nvPicPr>
            <p:cNvPr id="14" name="Picture 13" descr="LTEC Corporation" title="LTEC Corporation">
              <a:extLst>
                <a:ext uri="{FF2B5EF4-FFF2-40B4-BE49-F238E27FC236}">
                  <a16:creationId xmlns:a16="http://schemas.microsoft.com/office/drawing/2014/main" id="{8113AE1F-2ED5-41F7-A986-F0FD86D1CE81}"/>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04664" y="8316416"/>
              <a:ext cx="645671" cy="39444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832989206"/>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Rectangle 9"/>
          <p:cNvSpPr/>
          <p:nvPr/>
        </p:nvSpPr>
        <p:spPr>
          <a:xfrm>
            <a:off x="369340" y="384458"/>
            <a:ext cx="6120000" cy="8307692"/>
          </a:xfrm>
          <a:prstGeom prst="rect">
            <a:avLst/>
          </a:prstGeom>
          <a:no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2" name="正方形/長方形 1"/>
          <p:cNvSpPr/>
          <p:nvPr/>
        </p:nvSpPr>
        <p:spPr>
          <a:xfrm>
            <a:off x="369340" y="8316416"/>
            <a:ext cx="6131473" cy="376657"/>
          </a:xfrm>
          <a:prstGeom prst="rect">
            <a:avLst/>
          </a:prstGeom>
          <a:solidFill>
            <a:srgbClr val="385D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026" name="Picture 2" descr="LTEC Corporation" title="LTEC Corpo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664" y="8316416"/>
            <a:ext cx="645671" cy="394447"/>
          </a:xfrm>
          <a:prstGeom prst="rect">
            <a:avLst/>
          </a:prstGeom>
          <a:noFill/>
          <a:extLst>
            <a:ext uri="{909E8E84-426E-40DD-AFC4-6F175D3DCCD1}">
              <a14:hiddenFill xmlns:a14="http://schemas.microsoft.com/office/drawing/2010/main">
                <a:solidFill>
                  <a:srgbClr val="FFFFFF"/>
                </a:solidFill>
              </a14:hiddenFill>
            </a:ext>
          </a:extLst>
        </p:spPr>
      </p:pic>
      <p:sp>
        <p:nvSpPr>
          <p:cNvPr id="10" name="フッター プレースホルダー 4">
            <a:extLst>
              <a:ext uri="{FF2B5EF4-FFF2-40B4-BE49-F238E27FC236}">
                <a16:creationId xmlns:a16="http://schemas.microsoft.com/office/drawing/2014/main" id="{2FF8643A-398A-4405-8202-DF4D42E4AA74}"/>
              </a:ext>
            </a:extLst>
          </p:cNvPr>
          <p:cNvSpPr txBox="1">
            <a:spLocks/>
          </p:cNvSpPr>
          <p:nvPr userDrawn="1"/>
        </p:nvSpPr>
        <p:spPr>
          <a:xfrm>
            <a:off x="1141545" y="8310753"/>
            <a:ext cx="5256584" cy="400110"/>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000" dirty="0">
                <a:solidFill>
                  <a:schemeClr val="bg1"/>
                </a:solidFill>
              </a:rPr>
              <a:t>LTEC Corporation US Representative Office</a:t>
            </a:r>
            <a:r>
              <a:rPr lang="en-US" altLang="ja-JP" sz="1000" baseline="0" dirty="0">
                <a:solidFill>
                  <a:schemeClr val="bg1"/>
                </a:solidFill>
              </a:rPr>
              <a:t>               </a:t>
            </a:r>
            <a:r>
              <a:rPr lang="en-US" altLang="ja-JP" sz="1000" dirty="0">
                <a:solidFill>
                  <a:schemeClr val="bg1"/>
                </a:solidFill>
              </a:rPr>
              <a:t>Phone: (408) 489-1994   </a:t>
            </a:r>
          </a:p>
          <a:p>
            <a:r>
              <a:rPr lang="en-US" altLang="ja-JP" sz="1000" dirty="0">
                <a:solidFill>
                  <a:schemeClr val="bg1"/>
                </a:solidFill>
              </a:rPr>
              <a:t>No.203 2880 Zanker Road San Jose, CA 95034</a:t>
            </a:r>
            <a:r>
              <a:rPr lang="en-US" altLang="ja-JP" sz="1000" baseline="0" dirty="0">
                <a:solidFill>
                  <a:schemeClr val="bg1"/>
                </a:solidFill>
              </a:rPr>
              <a:t>          </a:t>
            </a:r>
            <a:r>
              <a:rPr lang="en-US" altLang="ja-JP" sz="1000" dirty="0">
                <a:solidFill>
                  <a:schemeClr val="bg1"/>
                </a:solidFill>
              </a:rPr>
              <a:t>www.</a:t>
            </a:r>
            <a:r>
              <a:rPr lang="en-US" altLang="ja-JP" sz="1000" baseline="0" dirty="0">
                <a:solidFill>
                  <a:schemeClr val="bg1"/>
                </a:solidFill>
              </a:rPr>
              <a:t>ltecusa.com    </a:t>
            </a:r>
            <a:r>
              <a:rPr lang="en-US" altLang="ja-JP" sz="1000" dirty="0">
                <a:solidFill>
                  <a:schemeClr val="bg1"/>
                </a:solidFill>
              </a:rPr>
              <a:t>Contact: info@ltecusa.com</a:t>
            </a:r>
            <a:endParaRPr lang="ja-JP" altLang="en-US" sz="1000" dirty="0">
              <a:solidFill>
                <a:schemeClr val="bg1"/>
              </a:solidFill>
            </a:endParaRPr>
          </a:p>
        </p:txBody>
      </p:sp>
    </p:spTree>
    <p:extLst>
      <p:ext uri="{BB962C8B-B14F-4D97-AF65-F5344CB8AC3E}">
        <p14:creationId xmlns:p14="http://schemas.microsoft.com/office/powerpoint/2010/main" val="1692876372"/>
      </p:ext>
    </p:extLst>
  </p:cSld>
  <p:clrMap bg1="lt1" tx1="dk1" bg2="lt2" tx2="dk2" accent1="accent1" accent2="accent2" accent3="accent3" accent4="accent4" accent5="accent5" accent6="accent6" hlink="hlink" folHlink="folHlink"/>
  <p:sldLayoutIdLst>
    <p:sldLayoutId id="2147483652" r:id="rId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6"/>
          <p:cNvSpPr txBox="1">
            <a:spLocks/>
          </p:cNvSpPr>
          <p:nvPr/>
        </p:nvSpPr>
        <p:spPr>
          <a:xfrm>
            <a:off x="374325" y="1214293"/>
            <a:ext cx="6108952" cy="544933"/>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600" b="1" dirty="0">
                <a:solidFill>
                  <a:srgbClr val="0000FF"/>
                </a:solidFill>
                <a:latin typeface="Calibri" panose="020F0502020204030204" pitchFamily="34" charset="0"/>
                <a:ea typeface="ＭＳ Ｐゴシック" panose="020B0600070205080204" pitchFamily="50" charset="-128"/>
                <a:cs typeface="Calibri" panose="020F0502020204030204" pitchFamily="34" charset="0"/>
              </a:rPr>
              <a:t>1200V SiC MOSFETs (Rohm, Wolfspeed, ON-Semi, Infineon) </a:t>
            </a:r>
          </a:p>
          <a:p>
            <a:r>
              <a:rPr lang="en-US" altLang="ja-JP" sz="1600" b="1" dirty="0">
                <a:solidFill>
                  <a:srgbClr val="0000FF"/>
                </a:solidFill>
                <a:latin typeface="Calibri" panose="020F0502020204030204" pitchFamily="34" charset="0"/>
                <a:ea typeface="ＭＳ Ｐゴシック" panose="020B0600070205080204" pitchFamily="50" charset="-128"/>
                <a:cs typeface="Calibri" panose="020F0502020204030204" pitchFamily="34" charset="0"/>
              </a:rPr>
              <a:t> Short-Circuit Robustness Benchmark Report</a:t>
            </a:r>
          </a:p>
          <a:p>
            <a:pPr algn="l"/>
            <a:endParaRPr lang="en-US" altLang="ja-JP" sz="300" b="1" i="1" dirty="0">
              <a:solidFill>
                <a:srgbClr val="0000FF"/>
              </a:solidFill>
              <a:latin typeface="Calibri" panose="020F0502020204030204" pitchFamily="34" charset="0"/>
              <a:ea typeface="Verdana" panose="020B0604030504040204" pitchFamily="34" charset="0"/>
              <a:cs typeface="Calibri" panose="020F0502020204030204" pitchFamily="34" charset="0"/>
            </a:endParaRPr>
          </a:p>
        </p:txBody>
      </p:sp>
      <p:sp>
        <p:nvSpPr>
          <p:cNvPr id="11" name="Text Box 2"/>
          <p:cNvSpPr txBox="1">
            <a:spLocks noChangeArrowheads="1"/>
          </p:cNvSpPr>
          <p:nvPr/>
        </p:nvSpPr>
        <p:spPr bwMode="auto">
          <a:xfrm>
            <a:off x="1386786" y="239948"/>
            <a:ext cx="2540635" cy="1031240"/>
          </a:xfrm>
          <a:prstGeom prst="rect">
            <a:avLst/>
          </a:prstGeom>
          <a:noFill/>
          <a:ln w="9525">
            <a:noFill/>
            <a:miter lim="800000"/>
            <a:headEnd/>
            <a:tailEnd/>
          </a:ln>
        </p:spPr>
        <p:txBody>
          <a:bodyPr rot="0" vert="horz" wrap="square" lIns="91440" tIns="45720" rIns="91440" bIns="45720" anchor="t" anchorCtr="0">
            <a:noAutofit/>
          </a:bodyPr>
          <a:lstStyle/>
          <a:p>
            <a:pPr marL="0" marR="0" algn="ctr">
              <a:spcBef>
                <a:spcPts val="0"/>
              </a:spcBef>
              <a:spcAft>
                <a:spcPts val="200"/>
              </a:spcAft>
            </a:pPr>
            <a:endParaRPr lang="en-US" sz="1100" dirty="0">
              <a:effectLst/>
              <a:latin typeface="Calibri" panose="020F0502020204030204" pitchFamily="34" charset="0"/>
              <a:ea typeface="Calibri"/>
              <a:cs typeface="Calibri" panose="020F0502020204030204" pitchFamily="34" charset="0"/>
            </a:endParaRPr>
          </a:p>
          <a:p>
            <a:pPr marL="0" marR="0" algn="ctr">
              <a:lnSpc>
                <a:spcPts val="2500"/>
              </a:lnSpc>
              <a:spcBef>
                <a:spcPts val="0"/>
              </a:spcBef>
              <a:spcAft>
                <a:spcPts val="200"/>
              </a:spcAft>
            </a:pPr>
            <a:r>
              <a:rPr lang="en-US" sz="2600" b="1" i="1" dirty="0">
                <a:ln w="953" cap="flat" cmpd="sng" algn="ctr">
                  <a:solidFill>
                    <a:srgbClr val="FF0000"/>
                  </a:solidFill>
                  <a:prstDash val="solid"/>
                  <a:round/>
                </a:ln>
                <a:gradFill>
                  <a:gsLst>
                    <a:gs pos="0">
                      <a:srgbClr val="A54200"/>
                    </a:gs>
                    <a:gs pos="78000">
                      <a:srgbClr val="FF8C19"/>
                    </a:gs>
                    <a:gs pos="100000">
                      <a:srgbClr val="FFF1E9"/>
                    </a:gs>
                  </a:gsLst>
                  <a:lin ang="5400000" scaled="0"/>
                </a:gradFill>
                <a:effectLst>
                  <a:outerShdw blurRad="69850" dist="43180" dir="5400000" sx="0" sy="0">
                    <a:srgbClr val="000000">
                      <a:alpha val="65000"/>
                    </a:srgbClr>
                  </a:outerShdw>
                </a:effectLst>
                <a:latin typeface="Calibri" panose="020F0502020204030204" pitchFamily="34" charset="0"/>
                <a:ea typeface="Calibri"/>
                <a:cs typeface="Calibri" panose="020F0502020204030204" pitchFamily="34" charset="0"/>
              </a:rPr>
              <a:t>New</a:t>
            </a:r>
          </a:p>
          <a:p>
            <a:pPr marL="0" marR="0" algn="ctr">
              <a:lnSpc>
                <a:spcPts val="2500"/>
              </a:lnSpc>
              <a:spcBef>
                <a:spcPts val="0"/>
              </a:spcBef>
              <a:spcAft>
                <a:spcPts val="200"/>
              </a:spcAft>
            </a:pPr>
            <a:r>
              <a:rPr lang="en-US" sz="2600" b="1" i="1" dirty="0">
                <a:ln w="953" cap="flat" cmpd="sng" algn="ctr">
                  <a:solidFill>
                    <a:srgbClr val="FF0000"/>
                  </a:solidFill>
                  <a:prstDash val="solid"/>
                  <a:round/>
                </a:ln>
                <a:gradFill>
                  <a:gsLst>
                    <a:gs pos="0">
                      <a:srgbClr val="A54200"/>
                    </a:gs>
                    <a:gs pos="78000">
                      <a:srgbClr val="FF8C19"/>
                    </a:gs>
                    <a:gs pos="100000">
                      <a:srgbClr val="FFF1E9"/>
                    </a:gs>
                  </a:gsLst>
                  <a:lin ang="5400000" scaled="0"/>
                </a:gradFill>
                <a:effectLst>
                  <a:outerShdw blurRad="69850" dist="43180" dir="5400000" sx="0" sy="0">
                    <a:srgbClr val="000000">
                      <a:alpha val="65000"/>
                    </a:srgbClr>
                  </a:outerShdw>
                </a:effectLst>
                <a:latin typeface="Calibri" panose="020F0502020204030204" pitchFamily="34" charset="0"/>
                <a:ea typeface="Calibri"/>
                <a:cs typeface="Calibri" panose="020F0502020204030204" pitchFamily="34" charset="0"/>
              </a:rPr>
              <a:t>Release </a:t>
            </a:r>
            <a:endParaRPr lang="en-US" sz="1100" dirty="0">
              <a:effectLst/>
              <a:latin typeface="Calibri" panose="020F0502020204030204" pitchFamily="34" charset="0"/>
              <a:ea typeface="Calibri"/>
              <a:cs typeface="Calibri" panose="020F0502020204030204" pitchFamily="34" charset="0"/>
            </a:endParaRPr>
          </a:p>
        </p:txBody>
      </p:sp>
      <p:sp>
        <p:nvSpPr>
          <p:cNvPr id="10" name="正方形/長方形 9"/>
          <p:cNvSpPr/>
          <p:nvPr/>
        </p:nvSpPr>
        <p:spPr>
          <a:xfrm>
            <a:off x="735606" y="7950203"/>
            <a:ext cx="5555718" cy="230832"/>
          </a:xfrm>
          <a:prstGeom prst="rect">
            <a:avLst/>
          </a:prstGeom>
        </p:spPr>
        <p:txBody>
          <a:bodyPr wrap="square">
            <a:spAutoFit/>
          </a:bodyPr>
          <a:lstStyle/>
          <a:p>
            <a:r>
              <a:rPr lang="en-US" altLang="ja-JP" sz="900" dirty="0">
                <a:latin typeface="Calibri" panose="020F0502020204030204" pitchFamily="34" charset="0"/>
                <a:cs typeface="Calibri" panose="020F0502020204030204" pitchFamily="34" charset="0"/>
              </a:rPr>
              <a:t>Note: For those who have purchased reports of the individual products, a discount price for this report is $ 6,000.</a:t>
            </a:r>
            <a:endParaRPr lang="ja-JP" altLang="en-US" sz="900" dirty="0">
              <a:latin typeface="Calibri" panose="020F0502020204030204" pitchFamily="34" charset="0"/>
              <a:cs typeface="Calibri" panose="020F0502020204030204" pitchFamily="34" charset="0"/>
            </a:endParaRPr>
          </a:p>
        </p:txBody>
      </p:sp>
      <p:sp>
        <p:nvSpPr>
          <p:cNvPr id="12" name="正方形/長方形 11"/>
          <p:cNvSpPr/>
          <p:nvPr/>
        </p:nvSpPr>
        <p:spPr>
          <a:xfrm>
            <a:off x="369653" y="1711960"/>
            <a:ext cx="6089514" cy="1061829"/>
          </a:xfrm>
          <a:prstGeom prst="rect">
            <a:avLst/>
          </a:prstGeom>
        </p:spPr>
        <p:txBody>
          <a:bodyPr wrap="square">
            <a:spAutoFit/>
          </a:bodyPr>
          <a:lstStyle/>
          <a:p>
            <a:r>
              <a:rPr lang="en-US" altLang="ja-JP" sz="1050" b="1" i="1" dirty="0">
                <a:solidFill>
                  <a:srgbClr val="0000FF"/>
                </a:solidFill>
                <a:latin typeface="Calibri" panose="020F0502020204030204" pitchFamily="34" charset="0"/>
                <a:cs typeface="Calibri" panose="020F0502020204030204" pitchFamily="34" charset="0"/>
              </a:rPr>
              <a:t>Feb. 2020: </a:t>
            </a:r>
            <a:r>
              <a:rPr lang="en-US" altLang="ja-JP" sz="1050" dirty="0">
                <a:latin typeface="Calibri" panose="020F0502020204030204" pitchFamily="34" charset="0"/>
                <a:cs typeface="Calibri" panose="020F0502020204030204" pitchFamily="34" charset="0"/>
              </a:rPr>
              <a:t>LTEC releases a report with analysis and comparison-benchmark of evaluated short-circuit withstand capabilities of state-of-the-art 1200V-rated SiC MOSFETs from ROHM, WOLFSPEED, ON-Semiconductor and INFINEON (</a:t>
            </a:r>
            <a:r>
              <a:rPr lang="en-US" altLang="ja-JP" sz="1050" dirty="0" err="1">
                <a:latin typeface="Calibri" panose="020F0502020204030204" pitchFamily="34" charset="0"/>
                <a:cs typeface="Calibri" panose="020F0502020204030204" pitchFamily="34" charset="0"/>
              </a:rPr>
              <a:t>CoolSiC</a:t>
            </a:r>
            <a:r>
              <a:rPr lang="en-US" altLang="ja-JP" sz="1050" dirty="0">
                <a:latin typeface="Calibri" panose="020F0502020204030204" pitchFamily="34" charset="0"/>
                <a:cs typeface="Calibri" panose="020F0502020204030204" pitchFamily="34" charset="0"/>
              </a:rPr>
              <a:t>) transistors. This is the world’s first assessment report with detailed comparison on short-circuit endurance.</a:t>
            </a:r>
          </a:p>
          <a:p>
            <a:r>
              <a:rPr lang="en-US" altLang="ja-JP" sz="1050" dirty="0">
                <a:latin typeface="Calibri" panose="020F0502020204030204" pitchFamily="34" charset="0"/>
                <a:cs typeface="Calibri" panose="020F0502020204030204" pitchFamily="34" charset="0"/>
              </a:rPr>
              <a:t>The report provides data useful for system/circuit design, transistor modeling, and quality assurance (QA) considerations, as no short-circuit robustness limits for SiC power transistors are specified in the datasheets.</a:t>
            </a:r>
          </a:p>
        </p:txBody>
      </p:sp>
      <p:sp>
        <p:nvSpPr>
          <p:cNvPr id="13" name="正方形/長方形 12"/>
          <p:cNvSpPr/>
          <p:nvPr/>
        </p:nvSpPr>
        <p:spPr>
          <a:xfrm>
            <a:off x="369652" y="2727623"/>
            <a:ext cx="6287626" cy="4796185"/>
          </a:xfrm>
          <a:prstGeom prst="rect">
            <a:avLst/>
          </a:prstGeom>
        </p:spPr>
        <p:txBody>
          <a:bodyPr wrap="square">
            <a:spAutoFit/>
          </a:bodyPr>
          <a:lstStyle/>
          <a:p>
            <a:r>
              <a:rPr lang="en-US" altLang="ja-JP" sz="1100" b="1" dirty="0">
                <a:latin typeface="Calibri" panose="020F0502020204030204" pitchFamily="34" charset="0"/>
                <a:cs typeface="Calibri" panose="020F0502020204030204" pitchFamily="34" charset="0"/>
              </a:rPr>
              <a:t>Background</a:t>
            </a:r>
          </a:p>
          <a:p>
            <a:r>
              <a:rPr lang="en-US" altLang="ja-JP" sz="1050" dirty="0">
                <a:latin typeface="Calibri" panose="020F0502020204030204" pitchFamily="34" charset="0"/>
                <a:cs typeface="Calibri" panose="020F0502020204030204" pitchFamily="34" charset="0"/>
              </a:rPr>
              <a:t>There is a lack of information in the datasheet related to short-circuit robustness limits and modeling </a:t>
            </a:r>
          </a:p>
          <a:p>
            <a:pPr marL="171450" indent="-171450">
              <a:buFont typeface="Arial" panose="020B0604020202020204" pitchFamily="34" charset="0"/>
              <a:buChar char="•"/>
            </a:pPr>
            <a:r>
              <a:rPr lang="en-US" altLang="ja-JP" sz="1050" dirty="0">
                <a:latin typeface="Calibri" panose="020F0502020204030204" pitchFamily="34" charset="0"/>
                <a:cs typeface="Calibri" panose="020F0502020204030204" pitchFamily="34" charset="0"/>
              </a:rPr>
              <a:t>Not all transistor manufacturers provide short-circuit endurance data such as short-circuit withstand time (SCWT, t</a:t>
            </a:r>
            <a:r>
              <a:rPr lang="en-US" altLang="ja-JP" sz="1050" baseline="-25000" dirty="0">
                <a:latin typeface="Calibri" panose="020F0502020204030204" pitchFamily="34" charset="0"/>
                <a:cs typeface="Calibri" panose="020F0502020204030204" pitchFamily="34" charset="0"/>
              </a:rPr>
              <a:t>sc,f</a:t>
            </a:r>
            <a:r>
              <a:rPr lang="en-US" altLang="ja-JP" sz="1050" dirty="0">
                <a:latin typeface="Calibri" panose="020F0502020204030204" pitchFamily="34" charset="0"/>
                <a:cs typeface="Calibri" panose="020F0502020204030204" pitchFamily="34" charset="0"/>
              </a:rPr>
              <a:t>) and critical energy (</a:t>
            </a:r>
            <a:r>
              <a:rPr lang="en-US" altLang="ja-JP" sz="1050" dirty="0" err="1">
                <a:latin typeface="Calibri" panose="020F0502020204030204" pitchFamily="34" charset="0"/>
                <a:cs typeface="Calibri" panose="020F0502020204030204" pitchFamily="34" charset="0"/>
              </a:rPr>
              <a:t>E</a:t>
            </a:r>
            <a:r>
              <a:rPr lang="en-US" altLang="ja-JP" sz="1050" baseline="-25000" dirty="0" err="1">
                <a:latin typeface="Calibri" panose="020F0502020204030204" pitchFamily="34" charset="0"/>
                <a:cs typeface="Calibri" panose="020F0502020204030204" pitchFamily="34" charset="0"/>
              </a:rPr>
              <a:t>sc,f</a:t>
            </a:r>
            <a:r>
              <a:rPr lang="en-US" altLang="ja-JP" sz="1050" dirty="0">
                <a:latin typeface="Calibri" panose="020F0502020204030204" pitchFamily="34" charset="0"/>
                <a:cs typeface="Calibri" panose="020F0502020204030204" pitchFamily="34" charset="0"/>
              </a:rPr>
              <a:t>) to failure.</a:t>
            </a:r>
          </a:p>
          <a:p>
            <a:pPr marL="171450" indent="-171450">
              <a:buFont typeface="Arial" panose="020B0604020202020204" pitchFamily="34" charset="0"/>
              <a:buChar char="•"/>
            </a:pPr>
            <a:r>
              <a:rPr lang="en-US" altLang="ja-JP" sz="1050" dirty="0">
                <a:latin typeface="Calibri" panose="020F0502020204030204" pitchFamily="34" charset="0"/>
                <a:cs typeface="Calibri" panose="020F0502020204030204" pitchFamily="34" charset="0"/>
              </a:rPr>
              <a:t>Short-circuit benchmark data is insufficient among available SiC transistors.</a:t>
            </a:r>
          </a:p>
          <a:p>
            <a:pPr marL="171450" indent="-171450">
              <a:buFont typeface="Arial" panose="020B0604020202020204" pitchFamily="34" charset="0"/>
              <a:buChar char="•"/>
            </a:pPr>
            <a:r>
              <a:rPr lang="en-US" altLang="ja-JP" sz="1050" dirty="0">
                <a:latin typeface="Calibri" panose="020F0502020204030204" pitchFamily="34" charset="0"/>
                <a:cs typeface="Calibri" panose="020F0502020204030204" pitchFamily="34" charset="0"/>
              </a:rPr>
              <a:t>Transistor short-circuit limitation depends not only on the physical properties of semiconductors, but also </a:t>
            </a:r>
            <a:r>
              <a:rPr lang="ja-JP" altLang="en-US" sz="1050" dirty="0">
                <a:latin typeface="Calibri" panose="020F0502020204030204" pitchFamily="34" charset="0"/>
                <a:cs typeface="Calibri" panose="020F0502020204030204" pitchFamily="34" charset="0"/>
              </a:rPr>
              <a:t>　</a:t>
            </a:r>
            <a:r>
              <a:rPr lang="en-US" altLang="ja-JP" sz="1050" dirty="0">
                <a:latin typeface="Calibri" panose="020F0502020204030204" pitchFamily="34" charset="0"/>
                <a:cs typeface="Calibri" panose="020F0502020204030204" pitchFamily="34" charset="0"/>
              </a:rPr>
              <a:t>on transistor structural design and processing technology.</a:t>
            </a:r>
          </a:p>
          <a:p>
            <a:pPr marL="171450" indent="-171450">
              <a:buFont typeface="Arial" panose="020B0604020202020204" pitchFamily="34" charset="0"/>
              <a:buChar char="•"/>
            </a:pPr>
            <a:r>
              <a:rPr lang="en-US" altLang="ja-JP" sz="1050" dirty="0">
                <a:latin typeface="Calibri" panose="020F0502020204030204" pitchFamily="34" charset="0"/>
                <a:cs typeface="Calibri" panose="020F0502020204030204" pitchFamily="34" charset="0"/>
              </a:rPr>
              <a:t>Lack of accuracy in thermal impedance Z</a:t>
            </a:r>
            <a:r>
              <a:rPr lang="en-US" altLang="ja-JP" sz="1050" baseline="-25000" dirty="0">
                <a:latin typeface="Calibri" panose="020F0502020204030204" pitchFamily="34" charset="0"/>
                <a:cs typeface="Calibri" panose="020F0502020204030204" pitchFamily="34" charset="0"/>
              </a:rPr>
              <a:t>th </a:t>
            </a:r>
            <a:r>
              <a:rPr lang="en-US" altLang="ja-JP" sz="1050" dirty="0">
                <a:latin typeface="Calibri" panose="020F0502020204030204" pitchFamily="34" charset="0"/>
                <a:cs typeface="Calibri" panose="020F0502020204030204" pitchFamily="34" charset="0"/>
              </a:rPr>
              <a:t>data (and SPICE models) for power pulses with short pulse durations (1us-10us), within the range of short-circuit events. This fact prevents accurate simulations under short-circuit conditions.</a:t>
            </a:r>
          </a:p>
          <a:p>
            <a:pPr marL="171450" indent="-171450">
              <a:buFont typeface="Wingdings" panose="05000000000000000000" pitchFamily="2" charset="2"/>
              <a:buChar char="u"/>
            </a:pPr>
            <a:r>
              <a:rPr lang="en-US" altLang="ja-JP" sz="1050" dirty="0">
                <a:latin typeface="Calibri" panose="020F0502020204030204" pitchFamily="34" charset="0"/>
                <a:cs typeface="Calibri" panose="020F0502020204030204" pitchFamily="34" charset="0"/>
              </a:rPr>
              <a:t> In this report, we conduct actual short-circuit test measurements,  transistor structure analysis, physical modeling and simulations are applied to evaluate, analyze and compare the short-circuit tolerance of SiC MOSFETs</a:t>
            </a:r>
          </a:p>
          <a:p>
            <a:r>
              <a:rPr lang="en-US" altLang="ja-JP" sz="1100" b="1" dirty="0">
                <a:latin typeface="Calibri" panose="020F0502020204030204" pitchFamily="34" charset="0"/>
                <a:cs typeface="Calibri" panose="020F0502020204030204" pitchFamily="34" charset="0"/>
              </a:rPr>
              <a:t>Report Survey Contents</a:t>
            </a:r>
          </a:p>
          <a:p>
            <a:pPr marL="171450" indent="-171450">
              <a:buFont typeface="Arial" charset="0"/>
              <a:buChar char="•"/>
            </a:pPr>
            <a:r>
              <a:rPr lang="en-US" altLang="ja-JP" sz="1050" dirty="0">
                <a:latin typeface="Calibri" panose="020F0502020204030204" pitchFamily="34" charset="0"/>
                <a:cs typeface="Calibri" panose="020F0502020204030204" pitchFamily="34" charset="0"/>
              </a:rPr>
              <a:t>See Table of Contents on the next page</a:t>
            </a:r>
          </a:p>
          <a:p>
            <a:r>
              <a:rPr lang="en-US" altLang="ja-JP" sz="1100" b="1" dirty="0">
                <a:latin typeface="Calibri" panose="020F0502020204030204" pitchFamily="34" charset="0"/>
                <a:cs typeface="Calibri" panose="020F0502020204030204" pitchFamily="34" charset="0"/>
              </a:rPr>
              <a:t>Main analysis and survey results</a:t>
            </a:r>
          </a:p>
          <a:p>
            <a:r>
              <a:rPr lang="en-US" altLang="ja-JP" sz="1050" dirty="0">
                <a:latin typeface="Calibri" panose="020F0502020204030204" pitchFamily="34" charset="0"/>
                <a:cs typeface="Calibri" panose="020F0502020204030204" pitchFamily="34" charset="0"/>
              </a:rPr>
              <a:t>• For all SiC MOSFETs evaluated, device failure/destruction due to short circuit is a thermally-driven phenomenon. The transistor fails when it reaches a critical temperature (</a:t>
            </a:r>
            <a:r>
              <a:rPr lang="en-US" altLang="ja-JP" sz="1050" dirty="0" err="1">
                <a:latin typeface="Calibri" panose="020F0502020204030204" pitchFamily="34" charset="0"/>
                <a:cs typeface="Calibri" panose="020F0502020204030204" pitchFamily="34" charset="0"/>
              </a:rPr>
              <a:t>T</a:t>
            </a:r>
            <a:r>
              <a:rPr lang="en-US" altLang="ja-JP" sz="1050" baseline="-25000" dirty="0" err="1">
                <a:latin typeface="Calibri" panose="020F0502020204030204" pitchFamily="34" charset="0"/>
                <a:cs typeface="Calibri" panose="020F0502020204030204" pitchFamily="34" charset="0"/>
              </a:rPr>
              <a:t>j,crit</a:t>
            </a:r>
            <a:r>
              <a:rPr lang="en-US" altLang="ja-JP" sz="1050" dirty="0">
                <a:latin typeface="Calibri" panose="020F0502020204030204" pitchFamily="34" charset="0"/>
                <a:cs typeface="Calibri" panose="020F0502020204030204" pitchFamily="34" charset="0"/>
              </a:rPr>
              <a:t>) instead of a critical energy.</a:t>
            </a:r>
          </a:p>
          <a:p>
            <a:r>
              <a:rPr lang="en-US" altLang="ja-JP" sz="1050" dirty="0">
                <a:latin typeface="Calibri" panose="020F0502020204030204" pitchFamily="34" charset="0"/>
                <a:cs typeface="Calibri" panose="020F0502020204030204" pitchFamily="34" charset="0"/>
              </a:rPr>
              <a:t>The critical temperature for transistor failure is a technology-related parameter and depends on </a:t>
            </a:r>
          </a:p>
          <a:p>
            <a:r>
              <a:rPr lang="en-US" altLang="ja-JP" sz="1050" dirty="0">
                <a:latin typeface="Calibri" panose="020F0502020204030204" pitchFamily="34" charset="0"/>
                <a:cs typeface="Calibri" panose="020F0502020204030204" pitchFamily="34" charset="0"/>
              </a:rPr>
              <a:t>              (a) transistor design /structure, (b) material and manufacturing technology.</a:t>
            </a:r>
          </a:p>
          <a:p>
            <a:r>
              <a:rPr lang="en-US" altLang="ja-JP" sz="1050" dirty="0">
                <a:latin typeface="Calibri" panose="020F0502020204030204" pitchFamily="34" charset="0"/>
                <a:cs typeface="Calibri" panose="020F0502020204030204" pitchFamily="34" charset="0"/>
              </a:rPr>
              <a:t>• The “universal plot” of short-circuit withstand time and power dissipation until failure enables fair comparison of  different transistors.  Criteria for using gate leakage current as a precursor to transistor degradation due to short</a:t>
            </a:r>
            <a:r>
              <a:rPr lang="ja-JP" altLang="en-US" sz="1050" dirty="0">
                <a:latin typeface="Calibri" panose="020F0502020204030204" pitchFamily="34" charset="0"/>
                <a:cs typeface="Calibri" panose="020F0502020204030204" pitchFamily="34" charset="0"/>
              </a:rPr>
              <a:t> </a:t>
            </a:r>
            <a:r>
              <a:rPr lang="en-US" altLang="ja-JP" sz="1050" dirty="0">
                <a:latin typeface="Calibri" panose="020F0502020204030204" pitchFamily="34" charset="0"/>
                <a:cs typeface="Calibri" panose="020F0502020204030204" pitchFamily="34" charset="0"/>
              </a:rPr>
              <a:t>circuit are considered. Based on this criterion, robust transistors can withstand up to 5us, while other transistors start to degrade (not destruct) at 2us.The influence of transistor scaling and the trade-off between short-circuit tolerance and on-resistance  (performance) are considered.</a:t>
            </a:r>
          </a:p>
          <a:p>
            <a:pPr>
              <a:lnSpc>
                <a:spcPts val="1400"/>
              </a:lnSpc>
            </a:pPr>
            <a:r>
              <a:rPr lang="en-US" altLang="ja-JP" sz="1100" b="1" dirty="0">
                <a:latin typeface="Calibri" panose="020F0502020204030204" pitchFamily="34" charset="0"/>
                <a:cs typeface="Calibri" panose="020F0502020204030204" pitchFamily="34" charset="0"/>
              </a:rPr>
              <a:t>Use of the evaluation results in this report</a:t>
            </a:r>
          </a:p>
          <a:p>
            <a:r>
              <a:rPr lang="ja-JP" altLang="en-US" sz="1050" dirty="0">
                <a:latin typeface="Calibri" panose="020F0502020204030204" pitchFamily="34" charset="0"/>
                <a:cs typeface="Calibri" panose="020F0502020204030204" pitchFamily="34" charset="0"/>
              </a:rPr>
              <a:t>・ </a:t>
            </a:r>
            <a:r>
              <a:rPr lang="en-US" altLang="ja-JP" sz="1050" dirty="0">
                <a:latin typeface="Calibri" panose="020F0502020204030204" pitchFamily="34" charset="0"/>
                <a:cs typeface="Calibri" panose="020F0502020204030204" pitchFamily="34" charset="0"/>
              </a:rPr>
              <a:t>The minimum response time of the short-circuit protection circuit can be estimated.</a:t>
            </a:r>
          </a:p>
          <a:p>
            <a:r>
              <a:rPr lang="ja-JP" altLang="en-US" sz="1050" dirty="0">
                <a:latin typeface="Calibri" panose="020F0502020204030204" pitchFamily="34" charset="0"/>
                <a:cs typeface="Calibri" panose="020F0502020204030204" pitchFamily="34" charset="0"/>
              </a:rPr>
              <a:t>・ </a:t>
            </a:r>
            <a:r>
              <a:rPr lang="en-US" altLang="ja-JP" sz="1050" dirty="0">
                <a:latin typeface="Calibri" panose="020F0502020204030204" pitchFamily="34" charset="0"/>
                <a:cs typeface="Calibri" panose="020F0502020204030204" pitchFamily="34" charset="0"/>
              </a:rPr>
              <a:t>The measured short-circuit drain current waveform and withstand time (t</a:t>
            </a:r>
            <a:r>
              <a:rPr lang="en-US" altLang="ja-JP" sz="1050" baseline="-25000" dirty="0">
                <a:latin typeface="Calibri" panose="020F0502020204030204" pitchFamily="34" charset="0"/>
                <a:cs typeface="Calibri" panose="020F0502020204030204" pitchFamily="34" charset="0"/>
              </a:rPr>
              <a:t>sc,f</a:t>
            </a:r>
            <a:r>
              <a:rPr lang="en-US" altLang="ja-JP" sz="1050" dirty="0">
                <a:latin typeface="Calibri" panose="020F0502020204030204" pitchFamily="34" charset="0"/>
                <a:cs typeface="Calibri" panose="020F0502020204030204" pitchFamily="34" charset="0"/>
              </a:rPr>
              <a:t>) can be used in SPICE electrothermal simulation to estimate the internal temperature and critical failure energy (</a:t>
            </a:r>
            <a:r>
              <a:rPr lang="en-US" altLang="ja-JP" sz="1050" dirty="0" err="1">
                <a:latin typeface="Calibri" panose="020F0502020204030204" pitchFamily="34" charset="0"/>
                <a:cs typeface="Calibri" panose="020F0502020204030204" pitchFamily="34" charset="0"/>
              </a:rPr>
              <a:t>E</a:t>
            </a:r>
            <a:r>
              <a:rPr lang="en-US" altLang="ja-JP" sz="1050" baseline="-25000" dirty="0" err="1">
                <a:latin typeface="Calibri" panose="020F0502020204030204" pitchFamily="34" charset="0"/>
                <a:cs typeface="Calibri" panose="020F0502020204030204" pitchFamily="34" charset="0"/>
              </a:rPr>
              <a:t>sc,f</a:t>
            </a:r>
            <a:r>
              <a:rPr lang="en-US" altLang="ja-JP" sz="1050" dirty="0">
                <a:latin typeface="Calibri" panose="020F0502020204030204" pitchFamily="34" charset="0"/>
                <a:cs typeface="Calibri" panose="020F0502020204030204" pitchFamily="34" charset="0"/>
              </a:rPr>
              <a:t>) of the transistor.</a:t>
            </a:r>
          </a:p>
        </p:txBody>
      </p:sp>
    </p:spTree>
    <p:extLst>
      <p:ext uri="{BB962C8B-B14F-4D97-AF65-F5344CB8AC3E}">
        <p14:creationId xmlns:p14="http://schemas.microsoft.com/office/powerpoint/2010/main" val="645397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0C0D902D-D9F7-4BD0-9700-5D1E6111E442}"/>
              </a:ext>
            </a:extLst>
          </p:cNvPr>
          <p:cNvGraphicFramePr>
            <a:graphicFrameLocks noGrp="1"/>
          </p:cNvGraphicFramePr>
          <p:nvPr>
            <p:extLst>
              <p:ext uri="{D42A27DB-BD31-4B8C-83A1-F6EECF244321}">
                <p14:modId xmlns:p14="http://schemas.microsoft.com/office/powerpoint/2010/main" val="3802559943"/>
              </p:ext>
            </p:extLst>
          </p:nvPr>
        </p:nvGraphicFramePr>
        <p:xfrm>
          <a:off x="7039556" y="1374120"/>
          <a:ext cx="5894960" cy="7560720"/>
        </p:xfrm>
        <a:graphic>
          <a:graphicData uri="http://schemas.openxmlformats.org/drawingml/2006/table">
            <a:tbl>
              <a:tblPr firstRow="1" bandRow="1">
                <a:tableStyleId>{2D5ABB26-0587-4C30-8999-92F81FD0307C}</a:tableStyleId>
              </a:tblPr>
              <a:tblGrid>
                <a:gridCol w="233462">
                  <a:extLst>
                    <a:ext uri="{9D8B030D-6E8A-4147-A177-3AD203B41FA5}">
                      <a16:colId xmlns:a16="http://schemas.microsoft.com/office/drawing/2014/main" val="822090011"/>
                    </a:ext>
                  </a:extLst>
                </a:gridCol>
                <a:gridCol w="408562">
                  <a:extLst>
                    <a:ext uri="{9D8B030D-6E8A-4147-A177-3AD203B41FA5}">
                      <a16:colId xmlns:a16="http://schemas.microsoft.com/office/drawing/2014/main" val="1470860801"/>
                    </a:ext>
                  </a:extLst>
                </a:gridCol>
                <a:gridCol w="4693780">
                  <a:extLst>
                    <a:ext uri="{9D8B030D-6E8A-4147-A177-3AD203B41FA5}">
                      <a16:colId xmlns:a16="http://schemas.microsoft.com/office/drawing/2014/main" val="2684737172"/>
                    </a:ext>
                  </a:extLst>
                </a:gridCol>
                <a:gridCol w="559156">
                  <a:extLst>
                    <a:ext uri="{9D8B030D-6E8A-4147-A177-3AD203B41FA5}">
                      <a16:colId xmlns:a16="http://schemas.microsoft.com/office/drawing/2014/main" val="630617228"/>
                    </a:ext>
                  </a:extLst>
                </a:gridCol>
              </a:tblGrid>
              <a:tr h="199137">
                <a:tc rowSpan="2">
                  <a:txBody>
                    <a:bodyPr/>
                    <a:lstStyle/>
                    <a:p>
                      <a:endParaRPr lang="ja-JP" altLang="en-US"/>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latin typeface="Arial" panose="020B0604020202020204" pitchFamily="34" charset="0"/>
                          <a:ea typeface="ＭＳ Ｐゴシック" panose="020B0600070205080204" pitchFamily="50" charset="-128"/>
                          <a:cs typeface="Arial" panose="020B0604020202020204" pitchFamily="34" charset="0"/>
                        </a:rPr>
                        <a:t>1.1</a:t>
                      </a: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Executive Summary</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2</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79446493"/>
                  </a:ext>
                </a:extLst>
              </a:tr>
              <a:tr h="199137">
                <a:tc vMerge="1">
                  <a:txBody>
                    <a:bodyPr/>
                    <a:lstStyle/>
                    <a:p>
                      <a:pPr algn="ctr"/>
                      <a:endParaRPr kumimoji="1" lang="ja-JP" altLang="en-US" sz="10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45673" marB="45673">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latin typeface="Arial" panose="020B0604020202020204" pitchFamily="34" charset="0"/>
                          <a:ea typeface="ＭＳ Ｐゴシック" panose="020B0600070205080204" pitchFamily="50" charset="-128"/>
                          <a:cs typeface="Arial" panose="020B0604020202020204" pitchFamily="34" charset="0"/>
                        </a:rPr>
                        <a:t>1.2</a:t>
                      </a: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Introduction</a:t>
                      </a:r>
                      <a:endParaRPr kumimoji="1" lang="ja-JP" altLang="en-US" sz="900" b="0" kern="120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5</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9774425"/>
                  </a:ext>
                </a:extLst>
              </a:tr>
              <a:tr h="199137">
                <a:tc rowSpan="5">
                  <a:txBody>
                    <a:bodyPr/>
                    <a:lstStyle/>
                    <a:p>
                      <a:endParaRPr lang="ja-JP" altLang="en-US"/>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Table 2: Glossary and abbreviations</a:t>
                      </a: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6</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17299849"/>
                  </a:ext>
                </a:extLst>
              </a:tr>
              <a:tr h="199137">
                <a:tc vMerge="1">
                  <a:txBody>
                    <a:bodyPr/>
                    <a:lstStyle/>
                    <a:p>
                      <a:pPr algn="ctr"/>
                      <a:endParaRPr kumimoji="1" lang="ja-JP" altLang="en-US" sz="10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45673" marB="45673">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latin typeface="Arial" panose="020B0604020202020204" pitchFamily="34" charset="0"/>
                          <a:ea typeface="ＭＳ Ｐゴシック" panose="020B0600070205080204" pitchFamily="50" charset="-128"/>
                          <a:cs typeface="Arial" panose="020B0604020202020204" pitchFamily="34" charset="0"/>
                        </a:rPr>
                        <a:t>2.1</a:t>
                      </a: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Motor inverter short circuit event</a:t>
                      </a: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7</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56859886"/>
                  </a:ext>
                </a:extLst>
              </a:tr>
              <a:tr h="199137">
                <a:tc vMerge="1">
                  <a:txBody>
                    <a:bodyPr/>
                    <a:lstStyle/>
                    <a:p>
                      <a:endParaRPr kumimoji="1" lang="ja-JP" altLang="en-US"/>
                    </a:p>
                  </a:txBody>
                  <a:tcPr/>
                </a:tc>
                <a:tc>
                  <a:txBody>
                    <a:bodyPr/>
                    <a:lstStyle/>
                    <a:p>
                      <a:pPr algn="ctr"/>
                      <a:r>
                        <a:rPr kumimoji="1" lang="en-US" altLang="ja-JP" sz="900" b="0" dirty="0">
                          <a:latin typeface="Arial" panose="020B0604020202020204" pitchFamily="34" charset="0"/>
                          <a:ea typeface="ＭＳ Ｐゴシック" panose="020B0600070205080204" pitchFamily="50" charset="-128"/>
                          <a:cs typeface="Arial" panose="020B0604020202020204" pitchFamily="34" charset="0"/>
                        </a:rPr>
                        <a:t>2.2</a:t>
                      </a: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Short-Circuit event Voltage/current waveforms</a:t>
                      </a: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8</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64961538"/>
                  </a:ext>
                </a:extLst>
              </a:tr>
              <a:tr h="199137">
                <a:tc vMerge="1">
                  <a:txBody>
                    <a:bodyPr/>
                    <a:lstStyle/>
                    <a:p>
                      <a:pPr algn="ctr"/>
                      <a:endParaRPr kumimoji="1" lang="ja-JP" altLang="en-US" sz="10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45673" marB="45673">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latin typeface="Arial" panose="020B0604020202020204" pitchFamily="34" charset="0"/>
                          <a:ea typeface="ＭＳ Ｐゴシック" panose="020B0600070205080204" pitchFamily="50" charset="-128"/>
                          <a:cs typeface="Arial" panose="020B0604020202020204" pitchFamily="34" charset="0"/>
                        </a:rPr>
                        <a:t>2.3</a:t>
                      </a: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b="0" kern="120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Issues in short-circuit capability evaluation and modeling</a:t>
                      </a: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9</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524914"/>
                  </a:ext>
                </a:extLst>
              </a:tr>
              <a:tr h="199137">
                <a:tc vMerge="1">
                  <a:txBody>
                    <a:bodyPr/>
                    <a:lstStyle/>
                    <a:p>
                      <a:pPr algn="ctr"/>
                      <a:endParaRPr kumimoji="1" lang="ja-JP" altLang="en-US" sz="10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45673" marB="45673">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900" b="0" dirty="0">
                          <a:latin typeface="Arial" panose="020B0604020202020204" pitchFamily="34" charset="0"/>
                          <a:ea typeface="ＭＳ Ｐゴシック" panose="020B0600070205080204" pitchFamily="50" charset="-128"/>
                          <a:cs typeface="Arial" panose="020B0604020202020204" pitchFamily="34" charset="0"/>
                        </a:rPr>
                        <a:t>2.4</a:t>
                      </a: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Use of data in this report</a:t>
                      </a: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10</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38305119"/>
                  </a:ext>
                </a:extLst>
              </a:tr>
              <a:tr h="199137">
                <a:tc rowSpan="6">
                  <a:txBody>
                    <a:bodyPr/>
                    <a:lstStyle/>
                    <a:p>
                      <a:endParaRPr lang="ja-JP" altLang="en-US"/>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Benchmark</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11</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48606296"/>
                  </a:ext>
                </a:extLst>
              </a:tr>
              <a:tr h="721486">
                <a:tc vMerge="1">
                  <a:txBody>
                    <a:bodyPr/>
                    <a:lstStyle/>
                    <a:p>
                      <a:pPr algn="ctr"/>
                      <a:endParaRPr kumimoji="1" lang="ja-JP" altLang="en-US" sz="9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Evaluated 1200V-rated SiC MOSFETs</a:t>
                      </a:r>
                    </a:p>
                    <a:p>
                      <a:pPr algn="l"/>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ROHM SCT3080KLHR</a:t>
                      </a:r>
                    </a:p>
                    <a:p>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WOLFSPEED C3M075120K</a:t>
                      </a:r>
                    </a:p>
                    <a:p>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ONSEMI NVHL080N120SC1</a:t>
                      </a:r>
                    </a:p>
                    <a:p>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INFINEON </a:t>
                      </a:r>
                      <a:r>
                        <a:rPr kumimoji="1" lang="en-US" altLang="ja-JP" sz="900" b="0" dirty="0" err="1">
                          <a:solidFill>
                            <a:schemeClr val="tx1"/>
                          </a:solidFill>
                          <a:latin typeface="Arial" panose="020B0604020202020204" pitchFamily="34" charset="0"/>
                          <a:ea typeface="ＭＳ Ｐゴシック" panose="020B0600070205080204" pitchFamily="50" charset="-128"/>
                          <a:cs typeface="Arial" panose="020B0604020202020204" pitchFamily="34" charset="0"/>
                        </a:rPr>
                        <a:t>CoolSiC</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 IMW120R045M1</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12</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08385334"/>
                  </a:ext>
                </a:extLst>
              </a:tr>
              <a:tr h="126422">
                <a:tc vMerge="1">
                  <a:txBody>
                    <a:bodyPr/>
                    <a:lstStyle/>
                    <a:p>
                      <a:endParaRPr kumimoji="1" lang="ja-JP" altLang="en-US"/>
                    </a:p>
                  </a:txBody>
                  <a:tcPr/>
                </a:tc>
                <a:tc>
                  <a:txBody>
                    <a:bodyPr/>
                    <a:lstStyle/>
                    <a:p>
                      <a:pPr algn="ctr"/>
                      <a:r>
                        <a:rPr kumimoji="1" lang="en-US" altLang="ja-JP" sz="900" b="0" dirty="0">
                          <a:latin typeface="Arial" panose="020B0604020202020204" pitchFamily="34" charset="0"/>
                          <a:ea typeface="ＭＳ Ｐゴシック" panose="020B0600070205080204" pitchFamily="50" charset="-128"/>
                          <a:cs typeface="Arial" panose="020B0604020202020204" pitchFamily="34" charset="0"/>
                        </a:rPr>
                        <a:t>3.1</a:t>
                      </a: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Short-circuit</a:t>
                      </a:r>
                      <a:r>
                        <a:rPr lang="en-US" altLang="ja-JP" sz="900" b="0" baseline="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 test circuit.   3.2 </a:t>
                      </a:r>
                      <a:r>
                        <a:rPr kumimoji="1" lang="en-US" altLang="ja-JP" sz="900" b="0" kern="120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Comparison of short-circuit drain current waveforms</a:t>
                      </a:r>
                      <a:endParaRPr kumimoji="1" lang="ja-JP" altLang="en-US" sz="900" b="0" kern="120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13-14</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59162166"/>
                  </a:ext>
                </a:extLst>
              </a:tr>
              <a:tr h="140025">
                <a:tc vMerge="1">
                  <a:txBody>
                    <a:bodyPr/>
                    <a:lstStyle/>
                    <a:p>
                      <a:pPr algn="ctr"/>
                      <a:endParaRPr kumimoji="1" lang="ja-JP" altLang="en-US" sz="9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latin typeface="Arial" panose="020B0604020202020204" pitchFamily="34" charset="0"/>
                          <a:ea typeface="ＭＳ Ｐゴシック" panose="020B0600070205080204" pitchFamily="50" charset="-128"/>
                          <a:cs typeface="Arial" panose="020B0604020202020204" pitchFamily="34" charset="0"/>
                        </a:rPr>
                        <a:t>3.3</a:t>
                      </a: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b="0" kern="120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Short-circuit robustness </a:t>
                      </a:r>
                      <a:r>
                        <a:rPr kumimoji="1" lang="en-US" altLang="ja-JP" sz="900" b="0" kern="1200" baseline="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 </a:t>
                      </a:r>
                      <a:r>
                        <a:rPr kumimoji="1" lang="en-US" altLang="ja-JP" sz="900" b="0" kern="120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(framework for evaluation and analysis model)</a:t>
                      </a: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16-20</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016035"/>
                  </a:ext>
                </a:extLst>
              </a:tr>
              <a:tr h="199137">
                <a:tc vMerge="1">
                  <a:txBody>
                    <a:bodyPr/>
                    <a:lstStyle/>
                    <a:p>
                      <a:pPr algn="ct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latin typeface="Arial" panose="020B0604020202020204" pitchFamily="34" charset="0"/>
                          <a:ea typeface="ＭＳ Ｐゴシック" panose="020B0600070205080204" pitchFamily="50" charset="-128"/>
                          <a:cs typeface="Arial" panose="020B0604020202020204" pitchFamily="34" charset="0"/>
                        </a:rPr>
                        <a:t>3.4</a:t>
                      </a: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en-US" altLang="ja-JP" sz="900" b="0" kern="120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Benchmark Results</a:t>
                      </a:r>
                      <a:endParaRPr kumimoji="1" lang="ja-JP" altLang="en-US" sz="900" b="0" kern="120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21</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09437070"/>
                  </a:ext>
                </a:extLst>
              </a:tr>
              <a:tr h="958091">
                <a:tc vMerge="1">
                  <a:txBody>
                    <a:bodyPr/>
                    <a:lstStyle/>
                    <a:p>
                      <a:pPr algn="ct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Comparison graph of short-circuit tolerance of 1200V SiC MOSFET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sym typeface="Wingdings" panose="05000000000000000000" pitchFamily="2" charset="2"/>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 “Universal plot”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 Short circuit critical energy comparison: </a:t>
                      </a:r>
                      <a:r>
                        <a:rPr kumimoji="1" lang="en-US" altLang="ja-JP" sz="900" b="0" dirty="0" err="1">
                          <a:solidFill>
                            <a:schemeClr val="tx1"/>
                          </a:solidFill>
                          <a:latin typeface="Arial" panose="020B0604020202020204" pitchFamily="34" charset="0"/>
                          <a:ea typeface="ＭＳ Ｐゴシック" panose="020B0600070205080204" pitchFamily="50" charset="-128"/>
                          <a:cs typeface="Arial" panose="020B0604020202020204" pitchFamily="34" charset="0"/>
                        </a:rPr>
                        <a:t>Esc,f</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Consideration on gate leakage current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Table 4  Overview and comparison of electrical performance and short-circuit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  tolerance of 1200V SiC MOSFET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 Short-circuit endurance and transistor scaling</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 Trade-off between short-circuit robustness and low on-resistance RON.</a:t>
                      </a: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22-34</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45099250"/>
                  </a:ext>
                </a:extLst>
              </a:tr>
              <a:tr h="184819">
                <a:tc rowSpan="2">
                  <a:txBody>
                    <a:bodyPr/>
                    <a:lstStyle/>
                    <a:p>
                      <a:endParaRPr lang="ja-JP" altLang="en-US"/>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900" b="0" dirty="0">
                          <a:latin typeface="Arial" panose="020B0604020202020204" pitchFamily="34" charset="0"/>
                          <a:ea typeface="ＭＳ Ｐゴシック" panose="020B0600070205080204" pitchFamily="50" charset="-128"/>
                          <a:cs typeface="Arial" panose="020B0604020202020204" pitchFamily="34" charset="0"/>
                        </a:rPr>
                        <a:t>3.5</a:t>
                      </a: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Transistor structure and short-circuit robustness</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35</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8731528"/>
                  </a:ext>
                </a:extLst>
              </a:tr>
              <a:tr h="676051">
                <a:tc vMerge="1">
                  <a:txBody>
                    <a:bodyPr/>
                    <a:lstStyle/>
                    <a:p>
                      <a:pPr algn="ct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Structure analysis of the evaluated 1200 V SiC MOSFETs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Transistor structure and technology improvement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Reported failure due to short-circuit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Source metal melting in INFINEON SiC MOSFET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t>
                      </a: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Strengthening the transistor short-circuit robustness</a:t>
                      </a: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36-41</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87969568"/>
                  </a:ext>
                </a:extLst>
              </a:tr>
              <a:tr h="171170">
                <a:tc rowSpan="5">
                  <a:txBody>
                    <a:bodyPr/>
                    <a:lstStyle/>
                    <a:p>
                      <a:endParaRPr lang="ja-JP" altLang="en-US"/>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900" b="0" dirty="0">
                          <a:latin typeface="Arial" panose="020B0604020202020204" pitchFamily="34" charset="0"/>
                          <a:ea typeface="ＭＳ Ｐゴシック" panose="020B0600070205080204" pitchFamily="50" charset="-128"/>
                          <a:cs typeface="Arial" panose="020B0604020202020204" pitchFamily="34" charset="0"/>
                        </a:rPr>
                        <a:t>Short circuit event simulation analysis</a:t>
                      </a: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42</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8110381"/>
                  </a:ext>
                </a:extLst>
              </a:tr>
              <a:tr h="176018">
                <a:tc vMerge="1">
                  <a:txBody>
                    <a:bodyPr/>
                    <a:lstStyle/>
                    <a:p>
                      <a:pPr algn="ctr"/>
                      <a:endParaRPr lang="ja-JP" altLang="en-US" sz="9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4.1</a:t>
                      </a:r>
                      <a:endParaRPr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900" b="0" dirty="0">
                          <a:latin typeface="Arial" panose="020B0604020202020204" pitchFamily="34" charset="0"/>
                          <a:ea typeface="ＭＳ Ｐゴシック" panose="020B0600070205080204" pitchFamily="50" charset="-128"/>
                          <a:cs typeface="Arial" panose="020B0604020202020204" pitchFamily="34" charset="0"/>
                        </a:rPr>
                        <a:t>Heat dissipation analysis</a:t>
                      </a: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44</a:t>
                      </a: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00943797"/>
                  </a:ext>
                </a:extLst>
              </a:tr>
              <a:tr h="278143">
                <a:tc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dirty="0">
                          <a:latin typeface="Arial" panose="020B0604020202020204" pitchFamily="34" charset="0"/>
                          <a:ea typeface="ＭＳ Ｐゴシック" panose="020B0600070205080204" pitchFamily="50" charset="-128"/>
                          <a:cs typeface="Arial" panose="020B0604020202020204" pitchFamily="34" charset="0"/>
                        </a:rPr>
                        <a:t>・</a:t>
                      </a:r>
                      <a:r>
                        <a:rPr lang="en-US" altLang="ja-JP" sz="900" b="0" dirty="0">
                          <a:latin typeface="Arial" panose="020B0604020202020204" pitchFamily="34" charset="0"/>
                          <a:ea typeface="ＭＳ Ｐゴシック" panose="020B0600070205080204" pitchFamily="50" charset="-128"/>
                          <a:cs typeface="Arial" panose="020B0604020202020204" pitchFamily="34" charset="0"/>
                        </a:rPr>
                        <a:t>Device structure-based thermal impedance analysis</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dirty="0">
                          <a:latin typeface="Arial" panose="020B0604020202020204" pitchFamily="34" charset="0"/>
                          <a:ea typeface="ＭＳ Ｐゴシック" panose="020B0600070205080204" pitchFamily="50" charset="-128"/>
                          <a:cs typeface="Arial" panose="020B0604020202020204" pitchFamily="34" charset="0"/>
                        </a:rPr>
                        <a:t>・</a:t>
                      </a:r>
                      <a:r>
                        <a:rPr lang="en-US" altLang="ja-JP" sz="900" b="0" dirty="0">
                          <a:latin typeface="Arial" panose="020B0604020202020204" pitchFamily="34" charset="0"/>
                          <a:ea typeface="ＭＳ Ｐゴシック" panose="020B0600070205080204" pitchFamily="50" charset="-128"/>
                          <a:cs typeface="Arial" panose="020B0604020202020204" pitchFamily="34" charset="0"/>
                        </a:rPr>
                        <a:t>Modeling of Zth in short-circuit pulse range (~ us)</a:t>
                      </a: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45-50</a:t>
                      </a: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2880499"/>
                  </a:ext>
                </a:extLst>
              </a:tr>
              <a:tr h="0">
                <a:tc vMerge="1">
                  <a:txBody>
                    <a:bodyPr/>
                    <a:lstStyle/>
                    <a:p>
                      <a:pPr algn="ctr"/>
                      <a:endParaRPr lang="ja-JP" altLang="en-US" sz="9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4.2</a:t>
                      </a:r>
                      <a:endParaRPr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ja-JP" sz="900" b="0" dirty="0">
                          <a:latin typeface="Arial" panose="020B0604020202020204" pitchFamily="34" charset="0"/>
                          <a:ea typeface="ＭＳ Ｐゴシック" panose="020B0600070205080204" pitchFamily="50" charset="-128"/>
                          <a:cs typeface="Arial" panose="020B0604020202020204" pitchFamily="34" charset="0"/>
                        </a:rPr>
                        <a:t>Short-circuit energy and temperature rise simulation</a:t>
                      </a: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51</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70199494"/>
                  </a:ext>
                </a:extLst>
              </a:tr>
              <a:tr h="256712">
                <a:tc vMerge="1">
                  <a:txBody>
                    <a:bodyPr/>
                    <a:lstStyle/>
                    <a:p>
                      <a:pPr algn="ct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ja-JP" altLang="en-US" sz="900" b="0" dirty="0">
                          <a:latin typeface="Arial" panose="020B0604020202020204" pitchFamily="34" charset="0"/>
                          <a:ea typeface="ＭＳ Ｐゴシック" panose="020B0600070205080204" pitchFamily="50" charset="-128"/>
                          <a:cs typeface="Arial" panose="020B0604020202020204" pitchFamily="34" charset="0"/>
                        </a:rPr>
                        <a:t>・</a:t>
                      </a:r>
                      <a:r>
                        <a:rPr lang="en-US" altLang="ja-JP" sz="900" b="0" dirty="0">
                          <a:latin typeface="Arial" panose="020B0604020202020204" pitchFamily="34" charset="0"/>
                          <a:ea typeface="ＭＳ Ｐゴシック" panose="020B0600070205080204" pitchFamily="50" charset="-128"/>
                          <a:cs typeface="Arial" panose="020B0604020202020204" pitchFamily="34" charset="0"/>
                        </a:rPr>
                        <a:t>Thermal impedance model comparison </a:t>
                      </a:r>
                    </a:p>
                    <a:p>
                      <a:r>
                        <a:rPr lang="ja-JP" altLang="en-US" sz="900" b="0" dirty="0">
                          <a:latin typeface="Arial" panose="020B0604020202020204" pitchFamily="34" charset="0"/>
                          <a:ea typeface="ＭＳ Ｐゴシック" panose="020B0600070205080204" pitchFamily="50" charset="-128"/>
                          <a:cs typeface="Arial" panose="020B0604020202020204" pitchFamily="34" charset="0"/>
                        </a:rPr>
                        <a:t>・</a:t>
                      </a:r>
                      <a:r>
                        <a:rPr lang="en-US" altLang="ja-JP" sz="900" b="0" dirty="0">
                          <a:latin typeface="Arial" panose="020B0604020202020204" pitchFamily="34" charset="0"/>
                          <a:ea typeface="ＭＳ Ｐゴシック" panose="020B0600070205080204" pitchFamily="50" charset="-128"/>
                          <a:cs typeface="Arial" panose="020B0604020202020204" pitchFamily="34" charset="0"/>
                        </a:rPr>
                        <a:t>Analysis and estimation of temperature rise ΔTj (ROHM SCT3080KLHR)</a:t>
                      </a: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52-55</a:t>
                      </a:r>
                    </a:p>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56</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3831892"/>
                  </a:ext>
                </a:extLst>
              </a:tr>
              <a:tr h="0">
                <a:tc>
                  <a:txBody>
                    <a:bodyPr/>
                    <a:lstStyle/>
                    <a:p>
                      <a:endParaRPr lang="ja-JP" altLang="en-US"/>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Conclusion</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57</a:t>
                      </a: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073546"/>
                  </a:ext>
                </a:extLst>
              </a:tr>
              <a:tr h="0">
                <a:tc rowSpan="2">
                  <a:txBody>
                    <a:bodyPr/>
                    <a:lstStyle/>
                    <a:p>
                      <a:endParaRPr lang="ja-JP" altLang="en-US"/>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900" b="0" dirty="0">
                          <a:latin typeface="Arial" panose="020B0604020202020204" pitchFamily="34" charset="0"/>
                          <a:ea typeface="ＭＳ Ｐゴシック" panose="020B0600070205080204" pitchFamily="50" charset="-128"/>
                          <a:cs typeface="Arial" panose="020B0604020202020204" pitchFamily="34" charset="0"/>
                        </a:rPr>
                        <a:t>6.1</a:t>
                      </a: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ja-JP" sz="900" b="0" dirty="0">
                          <a:latin typeface="Arial" panose="020B0604020202020204" pitchFamily="34" charset="0"/>
                          <a:ea typeface="ＭＳ Ｐゴシック" panose="020B0600070205080204" pitchFamily="50" charset="-128"/>
                          <a:cs typeface="Arial" panose="020B0604020202020204" pitchFamily="34" charset="0"/>
                        </a:rPr>
                        <a:t>References</a:t>
                      </a: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58</a:t>
                      </a:r>
                      <a:endParaRPr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5396765"/>
                  </a:ext>
                </a:extLst>
              </a:tr>
              <a:tr h="0">
                <a:tc vMerge="1">
                  <a:txBody>
                    <a:bodyPr/>
                    <a:lstStyle/>
                    <a:p>
                      <a:pPr algn="ct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900" b="0" dirty="0">
                          <a:latin typeface="Arial" panose="020B0604020202020204" pitchFamily="34" charset="0"/>
                          <a:ea typeface="ＭＳ Ｐゴシック" panose="020B0600070205080204" pitchFamily="50" charset="-128"/>
                          <a:cs typeface="Arial" panose="020B0604020202020204" pitchFamily="34" charset="0"/>
                        </a:rPr>
                        <a:t>6.2</a:t>
                      </a: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List of related LTEC analysis reports</a:t>
                      </a: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59</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5009327"/>
                  </a:ext>
                </a:extLst>
              </a:tr>
              <a:tr h="0">
                <a:tc rowSpan="2" gridSpan="2">
                  <a:txBody>
                    <a:bodyPr/>
                    <a:lstStyle/>
                    <a:p>
                      <a:pPr algn="ct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h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A1. Analysis and estimation of temperature rise ΔTj</a:t>
                      </a: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61</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05182984"/>
                  </a:ext>
                </a:extLst>
              </a:tr>
              <a:tr h="0">
                <a:tc gridSpan="2" vMerge="1">
                  <a:txBody>
                    <a:bodyPr/>
                    <a:lstStyle/>
                    <a:p>
                      <a:pPr algn="ct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1278" marR="61278"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A2. On short-circuit event in a half bridge power  module</a:t>
                      </a: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62</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marL="36000" marR="3600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30361151"/>
                  </a:ext>
                </a:extLst>
              </a:tr>
            </a:tbl>
          </a:graphicData>
        </a:graphic>
      </p:graphicFrame>
      <p:graphicFrame>
        <p:nvGraphicFramePr>
          <p:cNvPr id="4" name="表 3">
            <a:extLst>
              <a:ext uri="{FF2B5EF4-FFF2-40B4-BE49-F238E27FC236}">
                <a16:creationId xmlns:a16="http://schemas.microsoft.com/office/drawing/2014/main" id="{787A4A1F-EB97-4957-A8CA-19E9B7D7D848}"/>
              </a:ext>
            </a:extLst>
          </p:cNvPr>
          <p:cNvGraphicFramePr>
            <a:graphicFrameLocks noGrp="1"/>
          </p:cNvGraphicFramePr>
          <p:nvPr>
            <p:extLst>
              <p:ext uri="{D42A27DB-BD31-4B8C-83A1-F6EECF244321}">
                <p14:modId xmlns:p14="http://schemas.microsoft.com/office/powerpoint/2010/main" val="2297751691"/>
              </p:ext>
            </p:extLst>
          </p:nvPr>
        </p:nvGraphicFramePr>
        <p:xfrm>
          <a:off x="481520" y="713225"/>
          <a:ext cx="5894960" cy="7451356"/>
        </p:xfrm>
        <a:graphic>
          <a:graphicData uri="http://schemas.openxmlformats.org/drawingml/2006/table">
            <a:tbl>
              <a:tblPr firstRow="1" bandRow="1">
                <a:tableStyleId>{2D5ABB26-0587-4C30-8999-92F81FD0307C}</a:tableStyleId>
              </a:tblPr>
              <a:tblGrid>
                <a:gridCol w="158170">
                  <a:extLst>
                    <a:ext uri="{9D8B030D-6E8A-4147-A177-3AD203B41FA5}">
                      <a16:colId xmlns:a16="http://schemas.microsoft.com/office/drawing/2014/main" val="710992220"/>
                    </a:ext>
                  </a:extLst>
                </a:gridCol>
                <a:gridCol w="483854">
                  <a:extLst>
                    <a:ext uri="{9D8B030D-6E8A-4147-A177-3AD203B41FA5}">
                      <a16:colId xmlns:a16="http://schemas.microsoft.com/office/drawing/2014/main" val="601117993"/>
                    </a:ext>
                  </a:extLst>
                </a:gridCol>
                <a:gridCol w="4693780">
                  <a:extLst>
                    <a:ext uri="{9D8B030D-6E8A-4147-A177-3AD203B41FA5}">
                      <a16:colId xmlns:a16="http://schemas.microsoft.com/office/drawing/2014/main" val="3390211260"/>
                    </a:ext>
                  </a:extLst>
                </a:gridCol>
                <a:gridCol w="559156">
                  <a:extLst>
                    <a:ext uri="{9D8B030D-6E8A-4147-A177-3AD203B41FA5}">
                      <a16:colId xmlns:a16="http://schemas.microsoft.com/office/drawing/2014/main" val="1301793702"/>
                    </a:ext>
                  </a:extLst>
                </a:gridCol>
              </a:tblGrid>
              <a:tr h="196324">
                <a:tc rowSpan="2">
                  <a:txBody>
                    <a:bodyPr/>
                    <a:lstStyle/>
                    <a:p>
                      <a:endParaRPr lang="ja-JP" altLang="en-US" sz="2000">
                        <a:latin typeface="+mn-lt"/>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latin typeface="+mn-lt"/>
                          <a:ea typeface="ＭＳ Ｐゴシック" panose="020B0600070205080204" pitchFamily="50" charset="-128"/>
                          <a:cs typeface="Arial" panose="020B0604020202020204" pitchFamily="34" charset="0"/>
                        </a:rPr>
                        <a:t>1.1</a:t>
                      </a:r>
                      <a:endParaRPr kumimoji="1"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b="0" dirty="0">
                          <a:solidFill>
                            <a:schemeClr val="tx1"/>
                          </a:solidFill>
                          <a:latin typeface="+mn-lt"/>
                          <a:ea typeface="ＭＳ Ｐゴシック" panose="020B0600070205080204" pitchFamily="50" charset="-128"/>
                          <a:cs typeface="Arial" panose="020B0604020202020204" pitchFamily="34" charset="0"/>
                        </a:rPr>
                        <a:t>Executive Summary</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2</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93211858"/>
                  </a:ext>
                </a:extLst>
              </a:tr>
              <a:tr h="196324">
                <a:tc vMerge="1">
                  <a:txBody>
                    <a:bodyPr/>
                    <a:lstStyle/>
                    <a:p>
                      <a:pPr algn="ctr"/>
                      <a:endParaRPr kumimoji="1" lang="ja-JP" altLang="en-US" sz="10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45673" marB="45673">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latin typeface="+mn-lt"/>
                          <a:ea typeface="ＭＳ Ｐゴシック" panose="020B0600070205080204" pitchFamily="50" charset="-128"/>
                          <a:cs typeface="Arial" panose="020B0604020202020204" pitchFamily="34" charset="0"/>
                        </a:rPr>
                        <a:t>1.2</a:t>
                      </a:r>
                      <a:endParaRPr kumimoji="1"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b="0" dirty="0">
                          <a:solidFill>
                            <a:schemeClr val="tx1"/>
                          </a:solidFill>
                          <a:latin typeface="+mn-lt"/>
                          <a:ea typeface="ＭＳ Ｐゴシック" panose="020B0600070205080204" pitchFamily="50" charset="-128"/>
                          <a:cs typeface="Arial" panose="020B0604020202020204" pitchFamily="34" charset="0"/>
                        </a:rPr>
                        <a:t>Introduction</a:t>
                      </a:r>
                      <a:endParaRPr kumimoji="1" lang="ja-JP" altLang="en-US" sz="1000" b="0" kern="1200" dirty="0">
                        <a:solidFill>
                          <a:schemeClr val="tx1"/>
                        </a:solidFill>
                        <a:latin typeface="+mn-lt"/>
                        <a:ea typeface="ＭＳ Ｐゴシック" panose="020B0600070205080204" pitchFamily="50" charset="-128"/>
                        <a:cs typeface="Arial" panose="020B0604020202020204" pitchFamily="34" charset="0"/>
                      </a:endParaRP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5</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4926456"/>
                  </a:ext>
                </a:extLst>
              </a:tr>
              <a:tr h="196324">
                <a:tc rowSpan="5">
                  <a:txBody>
                    <a:bodyPr/>
                    <a:lstStyle/>
                    <a:p>
                      <a:endParaRPr lang="ja-JP" altLang="en-US" sz="2000">
                        <a:latin typeface="+mn-lt"/>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kern="1200" dirty="0">
                          <a:solidFill>
                            <a:schemeClr val="tx1"/>
                          </a:solidFill>
                          <a:latin typeface="+mn-lt"/>
                          <a:ea typeface="ＭＳ Ｐゴシック" panose="020B0600070205080204" pitchFamily="50" charset="-128"/>
                          <a:cs typeface="Arial" panose="020B0604020202020204" pitchFamily="34" charset="0"/>
                        </a:rPr>
                        <a:t>Table 2: Glossary and abbreviations</a:t>
                      </a: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6</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79441236"/>
                  </a:ext>
                </a:extLst>
              </a:tr>
              <a:tr h="196324">
                <a:tc vMerge="1">
                  <a:txBody>
                    <a:bodyPr/>
                    <a:lstStyle/>
                    <a:p>
                      <a:pPr algn="ctr"/>
                      <a:endParaRPr kumimoji="1" lang="ja-JP" altLang="en-US" sz="10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45673" marB="45673">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latin typeface="+mn-lt"/>
                          <a:ea typeface="ＭＳ Ｐゴシック" panose="020B0600070205080204" pitchFamily="50" charset="-128"/>
                          <a:cs typeface="Arial" panose="020B0604020202020204" pitchFamily="34" charset="0"/>
                        </a:rPr>
                        <a:t>2.1</a:t>
                      </a:r>
                      <a:endParaRPr kumimoji="1"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b="0" dirty="0">
                          <a:solidFill>
                            <a:schemeClr val="tx1"/>
                          </a:solidFill>
                          <a:latin typeface="+mn-lt"/>
                          <a:ea typeface="ＭＳ Ｐゴシック" panose="020B0600070205080204" pitchFamily="50" charset="-128"/>
                          <a:cs typeface="Arial" panose="020B0604020202020204" pitchFamily="34" charset="0"/>
                        </a:rPr>
                        <a:t>Motor inverter short circuit event</a:t>
                      </a: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7</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0269693"/>
                  </a:ext>
                </a:extLst>
              </a:tr>
              <a:tr h="196324">
                <a:tc vMerge="1">
                  <a:txBody>
                    <a:bodyPr/>
                    <a:lstStyle/>
                    <a:p>
                      <a:endParaRPr kumimoji="1" lang="ja-JP" altLang="en-US"/>
                    </a:p>
                  </a:txBody>
                  <a:tcPr/>
                </a:tc>
                <a:tc>
                  <a:txBody>
                    <a:bodyPr/>
                    <a:lstStyle/>
                    <a:p>
                      <a:pPr algn="ctr"/>
                      <a:r>
                        <a:rPr kumimoji="1" lang="en-US" altLang="ja-JP" sz="1000" b="0" dirty="0">
                          <a:latin typeface="+mn-lt"/>
                          <a:ea typeface="ＭＳ Ｐゴシック" panose="020B0600070205080204" pitchFamily="50" charset="-128"/>
                          <a:cs typeface="Arial" panose="020B0604020202020204" pitchFamily="34" charset="0"/>
                        </a:rPr>
                        <a:t>2.2</a:t>
                      </a:r>
                      <a:endParaRPr kumimoji="1"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b="0" dirty="0">
                          <a:solidFill>
                            <a:schemeClr val="tx1"/>
                          </a:solidFill>
                          <a:latin typeface="+mn-lt"/>
                          <a:ea typeface="ＭＳ Ｐゴシック" panose="020B0600070205080204" pitchFamily="50" charset="-128"/>
                          <a:cs typeface="Arial" panose="020B0604020202020204" pitchFamily="34" charset="0"/>
                        </a:rPr>
                        <a:t>Short-Circuit event Voltage/current waveforms</a:t>
                      </a: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8</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78400860"/>
                  </a:ext>
                </a:extLst>
              </a:tr>
              <a:tr h="196324">
                <a:tc vMerge="1">
                  <a:txBody>
                    <a:bodyPr/>
                    <a:lstStyle/>
                    <a:p>
                      <a:pPr algn="ctr"/>
                      <a:endParaRPr kumimoji="1" lang="ja-JP" altLang="en-US" sz="10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45673" marB="45673">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latin typeface="+mn-lt"/>
                          <a:ea typeface="ＭＳ Ｐゴシック" panose="020B0600070205080204" pitchFamily="50" charset="-128"/>
                          <a:cs typeface="Arial" panose="020B0604020202020204" pitchFamily="34" charset="0"/>
                        </a:rPr>
                        <a:t>2.3</a:t>
                      </a:r>
                      <a:endParaRPr kumimoji="1"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b="0" kern="1200" dirty="0">
                          <a:solidFill>
                            <a:schemeClr val="tx1"/>
                          </a:solidFill>
                          <a:latin typeface="+mn-lt"/>
                          <a:ea typeface="ＭＳ Ｐゴシック" panose="020B0600070205080204" pitchFamily="50" charset="-128"/>
                          <a:cs typeface="Arial" panose="020B0604020202020204" pitchFamily="34" charset="0"/>
                        </a:rPr>
                        <a:t>Issues in short-circuit capability evaluation and modeling</a:t>
                      </a: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9</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36003"/>
                  </a:ext>
                </a:extLst>
              </a:tr>
              <a:tr h="196324">
                <a:tc vMerge="1">
                  <a:txBody>
                    <a:bodyPr/>
                    <a:lstStyle/>
                    <a:p>
                      <a:pPr algn="ctr"/>
                      <a:endParaRPr kumimoji="1" lang="ja-JP" altLang="en-US" sz="10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45673" marB="45673">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000" b="0" dirty="0">
                          <a:latin typeface="+mn-lt"/>
                          <a:ea typeface="ＭＳ Ｐゴシック" panose="020B0600070205080204" pitchFamily="50" charset="-128"/>
                          <a:cs typeface="Arial" panose="020B0604020202020204" pitchFamily="34" charset="0"/>
                        </a:rPr>
                        <a:t>2.4</a:t>
                      </a:r>
                      <a:endParaRPr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kern="1200" dirty="0">
                          <a:solidFill>
                            <a:schemeClr val="tx1"/>
                          </a:solidFill>
                          <a:latin typeface="+mn-lt"/>
                          <a:ea typeface="ＭＳ Ｐゴシック" panose="020B0600070205080204" pitchFamily="50" charset="-128"/>
                          <a:cs typeface="Arial" panose="020B0604020202020204" pitchFamily="34" charset="0"/>
                        </a:rPr>
                        <a:t>Use of data in this report</a:t>
                      </a: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10</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00029"/>
                  </a:ext>
                </a:extLst>
              </a:tr>
              <a:tr h="196324">
                <a:tc rowSpan="6">
                  <a:txBody>
                    <a:bodyPr/>
                    <a:lstStyle/>
                    <a:p>
                      <a:endParaRPr lang="ja-JP" altLang="en-US" sz="2000">
                        <a:latin typeface="+mn-lt"/>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b="0" dirty="0">
                          <a:solidFill>
                            <a:schemeClr val="tx1"/>
                          </a:solidFill>
                          <a:latin typeface="+mn-lt"/>
                          <a:ea typeface="ＭＳ Ｐゴシック" panose="020B0600070205080204" pitchFamily="50" charset="-128"/>
                          <a:cs typeface="Arial" panose="020B0604020202020204" pitchFamily="34" charset="0"/>
                        </a:rPr>
                        <a:t>Benchmark</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11</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88781503"/>
                  </a:ext>
                </a:extLst>
              </a:tr>
              <a:tr h="711294">
                <a:tc vMerge="1">
                  <a:txBody>
                    <a:bodyPr/>
                    <a:lstStyle/>
                    <a:p>
                      <a:pPr algn="ctr"/>
                      <a:endParaRPr kumimoji="1" lang="ja-JP" altLang="en-US" sz="9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altLang="ja-JP" sz="1000" b="0" dirty="0">
                          <a:solidFill>
                            <a:schemeClr val="tx1"/>
                          </a:solidFill>
                          <a:latin typeface="+mn-lt"/>
                          <a:ea typeface="ＭＳ Ｐゴシック" panose="020B0600070205080204" pitchFamily="50" charset="-128"/>
                          <a:cs typeface="Arial" panose="020B0604020202020204" pitchFamily="34" charset="0"/>
                        </a:rPr>
                        <a:t>Evaluated 1200V-rated SiC MOSFETs</a:t>
                      </a:r>
                    </a:p>
                    <a:p>
                      <a:pPr algn="l"/>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ROHM SCT3080KLHR</a:t>
                      </a:r>
                    </a:p>
                    <a:p>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WOLFSPEED C3M075120K</a:t>
                      </a:r>
                    </a:p>
                    <a:p>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ONSEMI NVHL080N120SC1</a:t>
                      </a:r>
                    </a:p>
                    <a:p>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INFINEON </a:t>
                      </a:r>
                      <a:r>
                        <a:rPr kumimoji="1" lang="en-US" altLang="ja-JP" sz="1000" b="0" dirty="0" err="1">
                          <a:solidFill>
                            <a:schemeClr val="tx1"/>
                          </a:solidFill>
                          <a:latin typeface="+mn-lt"/>
                          <a:ea typeface="ＭＳ Ｐゴシック" panose="020B0600070205080204" pitchFamily="50" charset="-128"/>
                          <a:cs typeface="Arial" panose="020B0604020202020204" pitchFamily="34" charset="0"/>
                        </a:rPr>
                        <a:t>CoolSiC</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 IMW120R045M1</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12</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7136822"/>
                  </a:ext>
                </a:extLst>
              </a:tr>
              <a:tr h="196324">
                <a:tc vMerge="1">
                  <a:txBody>
                    <a:bodyPr/>
                    <a:lstStyle/>
                    <a:p>
                      <a:endParaRPr kumimoji="1" lang="ja-JP" altLang="en-US"/>
                    </a:p>
                  </a:txBody>
                  <a:tcPr/>
                </a:tc>
                <a:tc>
                  <a:txBody>
                    <a:bodyPr/>
                    <a:lstStyle/>
                    <a:p>
                      <a:pPr algn="ctr"/>
                      <a:r>
                        <a:rPr kumimoji="1" lang="en-US" altLang="ja-JP" sz="1000" b="0" dirty="0">
                          <a:latin typeface="+mn-lt"/>
                          <a:ea typeface="ＭＳ Ｐゴシック" panose="020B0600070205080204" pitchFamily="50" charset="-128"/>
                          <a:cs typeface="Arial" panose="020B0604020202020204" pitchFamily="34" charset="0"/>
                        </a:rPr>
                        <a:t>3.1</a:t>
                      </a:r>
                      <a:endParaRPr kumimoji="1"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b="0" dirty="0">
                          <a:solidFill>
                            <a:schemeClr val="tx1"/>
                          </a:solidFill>
                          <a:latin typeface="+mn-lt"/>
                          <a:ea typeface="ＭＳ Ｐゴシック" panose="020B0600070205080204" pitchFamily="50" charset="-128"/>
                          <a:cs typeface="Arial" panose="020B0604020202020204" pitchFamily="34" charset="0"/>
                        </a:rPr>
                        <a:t>Short-circuit</a:t>
                      </a:r>
                      <a:r>
                        <a:rPr lang="en-US" altLang="ja-JP" sz="1000" b="0" baseline="0" dirty="0">
                          <a:solidFill>
                            <a:schemeClr val="tx1"/>
                          </a:solidFill>
                          <a:latin typeface="+mn-lt"/>
                          <a:ea typeface="ＭＳ Ｐゴシック" panose="020B0600070205080204" pitchFamily="50" charset="-128"/>
                          <a:cs typeface="Arial" panose="020B0604020202020204" pitchFamily="34" charset="0"/>
                        </a:rPr>
                        <a:t> test circuit.   3.2 </a:t>
                      </a:r>
                      <a:r>
                        <a:rPr kumimoji="1" lang="en-US" altLang="ja-JP" sz="1000" b="0" kern="1200" dirty="0">
                          <a:solidFill>
                            <a:schemeClr val="tx1"/>
                          </a:solidFill>
                          <a:latin typeface="+mn-lt"/>
                          <a:ea typeface="ＭＳ Ｐゴシック" panose="020B0600070205080204" pitchFamily="50" charset="-128"/>
                          <a:cs typeface="Arial" panose="020B0604020202020204" pitchFamily="34" charset="0"/>
                        </a:rPr>
                        <a:t>Comparison of short-circuit drain current waveforms</a:t>
                      </a:r>
                      <a:endParaRPr kumimoji="1" lang="ja-JP" altLang="en-US" sz="1000" b="0" kern="1200" dirty="0">
                        <a:solidFill>
                          <a:schemeClr val="tx1"/>
                        </a:solidFill>
                        <a:latin typeface="+mn-lt"/>
                        <a:ea typeface="ＭＳ Ｐゴシック" panose="020B0600070205080204" pitchFamily="50" charset="-128"/>
                        <a:cs typeface="Arial" panose="020B0604020202020204" pitchFamily="34" charset="0"/>
                      </a:endParaRP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13</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0076417"/>
                  </a:ext>
                </a:extLst>
              </a:tr>
              <a:tr h="196324">
                <a:tc vMerge="1">
                  <a:txBody>
                    <a:bodyPr/>
                    <a:lstStyle/>
                    <a:p>
                      <a:pPr algn="ctr"/>
                      <a:endParaRPr kumimoji="1" lang="ja-JP" altLang="en-US" sz="9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latin typeface="+mn-lt"/>
                          <a:ea typeface="ＭＳ Ｐゴシック" panose="020B0600070205080204" pitchFamily="50" charset="-128"/>
                          <a:cs typeface="Arial" panose="020B0604020202020204" pitchFamily="34" charset="0"/>
                        </a:rPr>
                        <a:t>3.3</a:t>
                      </a:r>
                      <a:endParaRPr kumimoji="1"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b="0" kern="1200" dirty="0">
                          <a:solidFill>
                            <a:schemeClr val="tx1"/>
                          </a:solidFill>
                          <a:latin typeface="+mn-lt"/>
                          <a:ea typeface="ＭＳ Ｐゴシック" panose="020B0600070205080204" pitchFamily="50" charset="-128"/>
                          <a:cs typeface="Arial" panose="020B0604020202020204" pitchFamily="34" charset="0"/>
                        </a:rPr>
                        <a:t>Short-circuit robustness </a:t>
                      </a:r>
                      <a:r>
                        <a:rPr kumimoji="1" lang="en-US" altLang="ja-JP" sz="1000" b="0" kern="1200" baseline="0" dirty="0">
                          <a:solidFill>
                            <a:schemeClr val="tx1"/>
                          </a:solidFill>
                          <a:latin typeface="+mn-lt"/>
                          <a:ea typeface="ＭＳ Ｐゴシック" panose="020B0600070205080204" pitchFamily="50" charset="-128"/>
                          <a:cs typeface="Arial" panose="020B0604020202020204" pitchFamily="34" charset="0"/>
                        </a:rPr>
                        <a:t> </a:t>
                      </a:r>
                      <a:r>
                        <a:rPr kumimoji="1" lang="en-US" altLang="ja-JP" sz="1000" b="0" kern="1200" dirty="0">
                          <a:solidFill>
                            <a:schemeClr val="tx1"/>
                          </a:solidFill>
                          <a:latin typeface="+mn-lt"/>
                          <a:ea typeface="ＭＳ Ｐゴシック" panose="020B0600070205080204" pitchFamily="50" charset="-128"/>
                          <a:cs typeface="Arial" panose="020B0604020202020204" pitchFamily="34" charset="0"/>
                        </a:rPr>
                        <a:t>(framework for evaluation and analysis model)</a:t>
                      </a: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16</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53503986"/>
                  </a:ext>
                </a:extLst>
              </a:tr>
              <a:tr h="196324">
                <a:tc vMerge="1">
                  <a:txBody>
                    <a:bodyPr/>
                    <a:lstStyle/>
                    <a:p>
                      <a:pPr algn="ct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latin typeface="+mn-lt"/>
                          <a:ea typeface="ＭＳ Ｐゴシック" panose="020B0600070205080204" pitchFamily="50" charset="-128"/>
                          <a:cs typeface="Arial" panose="020B0604020202020204" pitchFamily="34" charset="0"/>
                        </a:rPr>
                        <a:t>3.4</a:t>
                      </a:r>
                      <a:endParaRPr kumimoji="1"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en-US" altLang="ja-JP" sz="1000" b="0" kern="1200" dirty="0">
                          <a:solidFill>
                            <a:schemeClr val="tx1"/>
                          </a:solidFill>
                          <a:latin typeface="+mn-lt"/>
                          <a:ea typeface="ＭＳ Ｐゴシック" panose="020B0600070205080204" pitchFamily="50" charset="-128"/>
                          <a:cs typeface="Arial" panose="020B0604020202020204" pitchFamily="34" charset="0"/>
                        </a:rPr>
                        <a:t>Benchmark Results</a:t>
                      </a:r>
                      <a:endParaRPr kumimoji="1" lang="ja-JP" altLang="en-US" sz="1000" b="0" kern="1200" dirty="0">
                        <a:solidFill>
                          <a:schemeClr val="tx1"/>
                        </a:solidFill>
                        <a:latin typeface="+mn-lt"/>
                        <a:ea typeface="ＭＳ Ｐゴシック" panose="020B0600070205080204" pitchFamily="50" charset="-128"/>
                        <a:cs typeface="Arial" panose="020B0604020202020204" pitchFamily="34" charset="0"/>
                      </a:endParaRP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21</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89200292"/>
                  </a:ext>
                </a:extLst>
              </a:tr>
              <a:tr h="968780">
                <a:tc vMerge="1">
                  <a:txBody>
                    <a:bodyPr/>
                    <a:lstStyle/>
                    <a:p>
                      <a:pPr algn="ct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Comparison graph of short-circuit tolerance of 1200V SiC MOSFET</a:t>
                      </a:r>
                      <a:r>
                        <a:rPr kumimoji="1" lang="en-US" altLang="ja-JP" sz="1000" b="0" dirty="0">
                          <a:solidFill>
                            <a:schemeClr val="tx1"/>
                          </a:solidFill>
                          <a:latin typeface="+mn-lt"/>
                          <a:ea typeface="ＭＳ Ｐゴシック" panose="020B0600070205080204" pitchFamily="50" charset="-128"/>
                          <a:cs typeface="Arial" panose="020B0604020202020204" pitchFamily="34" charset="0"/>
                          <a:sym typeface="Wingdings" panose="05000000000000000000" pitchFamily="2" charset="2"/>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 “Universal plot”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 Short circuit critical energy comparison: </a:t>
                      </a:r>
                      <a:r>
                        <a:rPr kumimoji="1" lang="en-US" altLang="ja-JP" sz="1000" b="0" dirty="0" err="1">
                          <a:solidFill>
                            <a:schemeClr val="tx1"/>
                          </a:solidFill>
                          <a:latin typeface="+mn-lt"/>
                          <a:ea typeface="ＭＳ Ｐゴシック" panose="020B0600070205080204" pitchFamily="50" charset="-128"/>
                          <a:cs typeface="Arial" panose="020B0604020202020204" pitchFamily="34" charset="0"/>
                        </a:rPr>
                        <a:t>Esc,f</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Consideration on gate leakage current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Table 4  Overview and comparison of electrical performance and short-circuit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  tolerance of 1200V SiC MOSFET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 Short-circuit endurance and transistor scaling</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 Trade-off between short-circuit robustness and low on-resistance RON.</a:t>
                      </a: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22</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87982180"/>
                  </a:ext>
                </a:extLst>
              </a:tr>
              <a:tr h="196324">
                <a:tc rowSpan="2">
                  <a:txBody>
                    <a:bodyPr/>
                    <a:lstStyle/>
                    <a:p>
                      <a:endParaRPr lang="ja-JP" altLang="en-US" sz="2000">
                        <a:latin typeface="+mn-lt"/>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000" b="0" dirty="0">
                          <a:latin typeface="+mn-lt"/>
                          <a:ea typeface="ＭＳ Ｐゴシック" panose="020B0600070205080204" pitchFamily="50" charset="-128"/>
                          <a:cs typeface="Arial" panose="020B0604020202020204" pitchFamily="34" charset="0"/>
                        </a:rPr>
                        <a:t>3.5</a:t>
                      </a:r>
                      <a:endParaRPr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Transistor structure and short-circuit robustness</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35</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95300863"/>
                  </a:ext>
                </a:extLst>
              </a:tr>
              <a:tr h="711294">
                <a:tc vMerge="1">
                  <a:txBody>
                    <a:bodyPr/>
                    <a:lstStyle/>
                    <a:p>
                      <a:pPr algn="ctr"/>
                      <a:endParaRPr kumimoji="1"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Structure analysis of the evaluated 1200 V SiC MOSFETs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Transistor structure and technology improvement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Reported failure due to short-circuit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Source metal melting in INFINEON SiC MOSFET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n-lt"/>
                          <a:ea typeface="ＭＳ Ｐゴシック" panose="020B0600070205080204" pitchFamily="50" charset="-128"/>
                          <a:cs typeface="Arial" panose="020B0604020202020204" pitchFamily="34" charset="0"/>
                        </a:rPr>
                        <a:t>・</a:t>
                      </a: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Strengthening the transistor short-circuit robustness</a:t>
                      </a: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36</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50437564"/>
                  </a:ext>
                </a:extLst>
              </a:tr>
              <a:tr h="196324">
                <a:tc rowSpan="5">
                  <a:txBody>
                    <a:bodyPr/>
                    <a:lstStyle/>
                    <a:p>
                      <a:endParaRPr lang="ja-JP" altLang="en-US" sz="2000">
                        <a:latin typeface="+mn-lt"/>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b="0" dirty="0">
                          <a:latin typeface="+mn-lt"/>
                          <a:ea typeface="ＭＳ Ｐゴシック" panose="020B0600070205080204" pitchFamily="50" charset="-128"/>
                          <a:cs typeface="Arial" panose="020B0604020202020204" pitchFamily="34" charset="0"/>
                        </a:rPr>
                        <a:t>Short circuit event simulation analysis</a:t>
                      </a: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42</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4336427"/>
                  </a:ext>
                </a:extLst>
              </a:tr>
              <a:tr h="196324">
                <a:tc vMerge="1">
                  <a:txBody>
                    <a:bodyPr/>
                    <a:lstStyle/>
                    <a:p>
                      <a:pPr algn="ctr"/>
                      <a:endParaRPr lang="ja-JP" altLang="en-US" sz="9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000" b="0" dirty="0">
                          <a:solidFill>
                            <a:schemeClr val="tx1"/>
                          </a:solidFill>
                          <a:latin typeface="+mn-lt"/>
                          <a:ea typeface="ＭＳ Ｐゴシック" panose="020B0600070205080204" pitchFamily="50" charset="-128"/>
                          <a:cs typeface="Arial" panose="020B0604020202020204" pitchFamily="34" charset="0"/>
                        </a:rPr>
                        <a:t>4.1</a:t>
                      </a:r>
                      <a:endParaRPr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b="0" dirty="0">
                          <a:latin typeface="+mn-lt"/>
                          <a:ea typeface="ＭＳ Ｐゴシック" panose="020B0600070205080204" pitchFamily="50" charset="-128"/>
                          <a:cs typeface="Arial" panose="020B0604020202020204" pitchFamily="34" charset="0"/>
                        </a:rPr>
                        <a:t>Heat dissipation analysis</a:t>
                      </a: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44</a:t>
                      </a: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050071"/>
                  </a:ext>
                </a:extLst>
              </a:tr>
              <a:tr h="325067">
                <a:tc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dirty="0">
                          <a:latin typeface="+mn-lt"/>
                          <a:ea typeface="ＭＳ Ｐゴシック" panose="020B0600070205080204" pitchFamily="50" charset="-128"/>
                          <a:cs typeface="Arial" panose="020B0604020202020204" pitchFamily="34" charset="0"/>
                        </a:rPr>
                        <a:t>・</a:t>
                      </a:r>
                      <a:r>
                        <a:rPr lang="en-US" altLang="ja-JP" sz="1000" b="0" dirty="0">
                          <a:latin typeface="+mn-lt"/>
                          <a:ea typeface="ＭＳ Ｐゴシック" panose="020B0600070205080204" pitchFamily="50" charset="-128"/>
                          <a:cs typeface="Arial" panose="020B0604020202020204" pitchFamily="34" charset="0"/>
                        </a:rPr>
                        <a:t>Device structure-based thermal impedance analysis</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dirty="0">
                          <a:latin typeface="+mn-lt"/>
                          <a:ea typeface="ＭＳ Ｐゴシック" panose="020B0600070205080204" pitchFamily="50" charset="-128"/>
                          <a:cs typeface="Arial" panose="020B0604020202020204" pitchFamily="34" charset="0"/>
                        </a:rPr>
                        <a:t>・</a:t>
                      </a:r>
                      <a:r>
                        <a:rPr lang="en-US" altLang="ja-JP" sz="1000" b="0" dirty="0">
                          <a:latin typeface="+mn-lt"/>
                          <a:ea typeface="ＭＳ Ｐゴシック" panose="020B0600070205080204" pitchFamily="50" charset="-128"/>
                          <a:cs typeface="Arial" panose="020B0604020202020204" pitchFamily="34" charset="0"/>
                        </a:rPr>
                        <a:t>Modeling of Zth in short-circuit pulse range (~ us)</a:t>
                      </a:r>
                      <a:endParaRPr lang="ja-JP" altLang="en-US" sz="1000" b="0" dirty="0">
                        <a:latin typeface="+mn-lt"/>
                        <a:ea typeface="ＭＳ Ｐゴシック" panose="020B0600070205080204" pitchFamily="50" charset="-128"/>
                        <a:cs typeface="Arial" panose="020B0604020202020204" pitchFamily="34" charset="0"/>
                      </a:endParaRP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45-</a:t>
                      </a: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68969515"/>
                  </a:ext>
                </a:extLst>
              </a:tr>
              <a:tr h="196324">
                <a:tc vMerge="1">
                  <a:txBody>
                    <a:bodyPr/>
                    <a:lstStyle/>
                    <a:p>
                      <a:pPr algn="ctr"/>
                      <a:endParaRPr lang="ja-JP" altLang="en-US" sz="900" dirty="0">
                        <a:latin typeface="Arial" panose="020B0604020202020204" pitchFamily="34" charset="0"/>
                        <a:ea typeface="ＭＳ Ｐゴシック" panose="020B0600070205080204" pitchFamily="50" charset="-128"/>
                        <a:cs typeface="Arial" panose="020B0604020202020204" pitchFamily="34" charset="0"/>
                      </a:endParaRPr>
                    </a:p>
                  </a:txBody>
                  <a:tcPr marL="71917" marR="71917"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000" b="0" dirty="0">
                          <a:solidFill>
                            <a:schemeClr val="tx1"/>
                          </a:solidFill>
                          <a:latin typeface="+mn-lt"/>
                          <a:ea typeface="ＭＳ Ｐゴシック" panose="020B0600070205080204" pitchFamily="50" charset="-128"/>
                          <a:cs typeface="Arial" panose="020B0604020202020204" pitchFamily="34" charset="0"/>
                        </a:rPr>
                        <a:t>4.2</a:t>
                      </a:r>
                      <a:endParaRPr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ja-JP" sz="1000" b="0" dirty="0">
                          <a:latin typeface="+mn-lt"/>
                          <a:ea typeface="ＭＳ Ｐゴシック" panose="020B0600070205080204" pitchFamily="50" charset="-128"/>
                          <a:cs typeface="Arial" panose="020B0604020202020204" pitchFamily="34" charset="0"/>
                        </a:rPr>
                        <a:t>Short-circuit energy and temperature rise simulation</a:t>
                      </a:r>
                      <a:endParaRPr lang="ja-JP" altLang="en-US" sz="1000" b="0" dirty="0">
                        <a:latin typeface="+mn-lt"/>
                        <a:ea typeface="ＭＳ Ｐゴシック" panose="020B0600070205080204" pitchFamily="50" charset="-128"/>
                        <a:cs typeface="Arial" panose="020B0604020202020204" pitchFamily="34" charset="0"/>
                      </a:endParaRP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51</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57498015"/>
                  </a:ext>
                </a:extLst>
              </a:tr>
              <a:tr h="325067">
                <a:tc vMerge="1">
                  <a:txBody>
                    <a:bodyPr/>
                    <a:lstStyle/>
                    <a:p>
                      <a:pPr algn="ct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ja-JP" altLang="en-US" sz="1000" b="0" dirty="0">
                          <a:latin typeface="+mn-lt"/>
                          <a:ea typeface="ＭＳ Ｐゴシック" panose="020B0600070205080204" pitchFamily="50" charset="-128"/>
                          <a:cs typeface="Arial" panose="020B0604020202020204" pitchFamily="34" charset="0"/>
                        </a:rPr>
                        <a:t>・</a:t>
                      </a:r>
                      <a:r>
                        <a:rPr lang="en-US" altLang="ja-JP" sz="1000" b="0" dirty="0">
                          <a:latin typeface="+mn-lt"/>
                          <a:ea typeface="ＭＳ Ｐゴシック" panose="020B0600070205080204" pitchFamily="50" charset="-128"/>
                          <a:cs typeface="Arial" panose="020B0604020202020204" pitchFamily="34" charset="0"/>
                        </a:rPr>
                        <a:t>Thermal impedance model comparison </a:t>
                      </a:r>
                    </a:p>
                    <a:p>
                      <a:r>
                        <a:rPr lang="ja-JP" altLang="en-US" sz="1000" b="0" dirty="0">
                          <a:latin typeface="+mn-lt"/>
                          <a:ea typeface="ＭＳ Ｐゴシック" panose="020B0600070205080204" pitchFamily="50" charset="-128"/>
                          <a:cs typeface="Arial" panose="020B0604020202020204" pitchFamily="34" charset="0"/>
                        </a:rPr>
                        <a:t>・</a:t>
                      </a:r>
                      <a:r>
                        <a:rPr lang="en-US" altLang="ja-JP" sz="1000" b="0" dirty="0">
                          <a:latin typeface="+mn-lt"/>
                          <a:ea typeface="ＭＳ Ｐゴシック" panose="020B0600070205080204" pitchFamily="50" charset="-128"/>
                          <a:cs typeface="Arial" panose="020B0604020202020204" pitchFamily="34" charset="0"/>
                        </a:rPr>
                        <a:t>Analysis and estimation of temperature rise ΔTj (ROHM SCT3080KLHR)</a:t>
                      </a: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52</a:t>
                      </a:r>
                    </a:p>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56</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89650793"/>
                  </a:ext>
                </a:extLst>
              </a:tr>
              <a:tr h="325067">
                <a:tc>
                  <a:txBody>
                    <a:bodyPr/>
                    <a:lstStyle/>
                    <a:p>
                      <a:endParaRPr lang="ja-JP" altLang="en-US" sz="2000">
                        <a:latin typeface="+mn-lt"/>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Conclusion</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57</a:t>
                      </a: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1494714"/>
                  </a:ext>
                </a:extLst>
              </a:tr>
              <a:tr h="196324">
                <a:tc rowSpan="2">
                  <a:txBody>
                    <a:bodyPr/>
                    <a:lstStyle/>
                    <a:p>
                      <a:endParaRPr lang="ja-JP" altLang="en-US" sz="2000">
                        <a:latin typeface="+mn-lt"/>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000" b="0" dirty="0">
                          <a:latin typeface="+mn-lt"/>
                          <a:ea typeface="ＭＳ Ｐゴシック" panose="020B0600070205080204" pitchFamily="50" charset="-128"/>
                          <a:cs typeface="Arial" panose="020B0604020202020204" pitchFamily="34" charset="0"/>
                        </a:rPr>
                        <a:t>6.1</a:t>
                      </a:r>
                      <a:endParaRPr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ja-JP" sz="1000" b="0" dirty="0">
                          <a:latin typeface="+mn-lt"/>
                          <a:ea typeface="ＭＳ Ｐゴシック" panose="020B0600070205080204" pitchFamily="50" charset="-128"/>
                          <a:cs typeface="Arial" panose="020B0604020202020204" pitchFamily="34" charset="0"/>
                        </a:rPr>
                        <a:t>References</a:t>
                      </a:r>
                      <a:endParaRPr lang="ja-JP" altLang="en-US" sz="1000" b="0" dirty="0">
                        <a:latin typeface="+mn-lt"/>
                        <a:ea typeface="ＭＳ Ｐゴシック" panose="020B0600070205080204" pitchFamily="50" charset="-128"/>
                        <a:cs typeface="Arial" panose="020B0604020202020204" pitchFamily="34" charset="0"/>
                      </a:endParaRP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000" b="0" dirty="0">
                          <a:solidFill>
                            <a:schemeClr val="tx1"/>
                          </a:solidFill>
                          <a:latin typeface="+mn-lt"/>
                          <a:ea typeface="ＭＳ Ｐゴシック" panose="020B0600070205080204" pitchFamily="50" charset="-128"/>
                          <a:cs typeface="Arial" panose="020B0604020202020204" pitchFamily="34" charset="0"/>
                        </a:rPr>
                        <a:t>58</a:t>
                      </a:r>
                      <a:endParaRPr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24163986"/>
                  </a:ext>
                </a:extLst>
              </a:tr>
              <a:tr h="196324">
                <a:tc vMerge="1">
                  <a:txBody>
                    <a:bodyPr/>
                    <a:lstStyle/>
                    <a:p>
                      <a:pPr algn="ct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6385" marR="66385"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000" b="0" dirty="0">
                          <a:latin typeface="+mn-lt"/>
                          <a:ea typeface="ＭＳ Ｐゴシック" panose="020B0600070205080204" pitchFamily="50" charset="-128"/>
                          <a:cs typeface="Arial" panose="020B0604020202020204" pitchFamily="34" charset="0"/>
                        </a:rPr>
                        <a:t>6.2</a:t>
                      </a:r>
                      <a:endParaRPr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b="0" dirty="0">
                          <a:solidFill>
                            <a:schemeClr val="tx1"/>
                          </a:solidFill>
                          <a:latin typeface="+mn-lt"/>
                          <a:ea typeface="ＭＳ Ｐゴシック" panose="020B0600070205080204" pitchFamily="50" charset="-128"/>
                          <a:cs typeface="Arial" panose="020B0604020202020204" pitchFamily="34" charset="0"/>
                        </a:rPr>
                        <a:t>List of related LTEC analysis reports</a:t>
                      </a: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59</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80006972"/>
                  </a:ext>
                </a:extLst>
              </a:tr>
              <a:tr h="196324">
                <a:tc rowSpan="2" gridSpan="2">
                  <a:txBody>
                    <a:bodyPr/>
                    <a:lstStyle/>
                    <a:p>
                      <a:pPr algn="ctr"/>
                      <a:r>
                        <a:rPr lang="en-US" altLang="ja-JP" sz="1000" b="0" dirty="0">
                          <a:latin typeface="+mn-lt"/>
                          <a:ea typeface="ＭＳ Ｐゴシック" panose="020B0600070205080204" pitchFamily="50" charset="-128"/>
                          <a:cs typeface="Arial" panose="020B0604020202020204" pitchFamily="34" charset="0"/>
                        </a:rPr>
                        <a:t>Appendix </a:t>
                      </a:r>
                      <a:endParaRPr lang="ja-JP" altLang="en-US" sz="1000" b="0" dirty="0">
                        <a:latin typeface="+mn-lt"/>
                        <a:ea typeface="ＭＳ Ｐゴシック" panose="020B0600070205080204" pitchFamily="50" charset="-128"/>
                        <a:cs typeface="Arial" panose="020B0604020202020204" pitchFamily="34" charset="0"/>
                      </a:endParaRPr>
                    </a:p>
                  </a:txBody>
                  <a:tcPr marL="66385" marR="66385"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rowSpan="2" h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b="0" dirty="0">
                          <a:solidFill>
                            <a:schemeClr val="tx1"/>
                          </a:solidFill>
                          <a:latin typeface="+mn-lt"/>
                          <a:ea typeface="ＭＳ Ｐゴシック" panose="020B0600070205080204" pitchFamily="50" charset="-128"/>
                          <a:cs typeface="Arial" panose="020B0604020202020204" pitchFamily="34" charset="0"/>
                        </a:rPr>
                        <a:t>1. Analysis and estimation of temperature rise ΔTj</a:t>
                      </a: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61</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53183224"/>
                  </a:ext>
                </a:extLst>
              </a:tr>
              <a:tr h="196324">
                <a:tc gridSpan="2" vMerge="1">
                  <a:txBody>
                    <a:bodyPr/>
                    <a:lstStyle/>
                    <a:p>
                      <a:pPr algn="ctr"/>
                      <a:endParaRPr lang="ja-JP" altLang="en-US" sz="900" b="0" dirty="0">
                        <a:latin typeface="Arial" panose="020B0604020202020204" pitchFamily="34" charset="0"/>
                        <a:ea typeface="ＭＳ Ｐゴシック" panose="020B0600070205080204" pitchFamily="50" charset="-128"/>
                        <a:cs typeface="Arial" panose="020B0604020202020204" pitchFamily="34" charset="0"/>
                      </a:endParaRPr>
                    </a:p>
                  </a:txBody>
                  <a:tcPr marL="61278" marR="61278"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b="0" dirty="0">
                          <a:solidFill>
                            <a:schemeClr val="tx1"/>
                          </a:solidFill>
                          <a:latin typeface="+mn-lt"/>
                          <a:ea typeface="ＭＳ Ｐゴシック" panose="020B0600070205080204" pitchFamily="50" charset="-128"/>
                          <a:cs typeface="Arial" panose="020B0604020202020204" pitchFamily="34" charset="0"/>
                        </a:rPr>
                        <a:t>2. On short-circuit event in a half bridge power  module</a:t>
                      </a:r>
                    </a:p>
                  </a:txBody>
                  <a:tcPr marL="66385"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0" dirty="0">
                          <a:solidFill>
                            <a:schemeClr val="tx1"/>
                          </a:solidFill>
                          <a:latin typeface="+mn-lt"/>
                          <a:ea typeface="ＭＳ Ｐゴシック" panose="020B0600070205080204" pitchFamily="50" charset="-128"/>
                          <a:cs typeface="Arial" panose="020B0604020202020204" pitchFamily="34" charset="0"/>
                        </a:rPr>
                        <a:t>62</a:t>
                      </a:r>
                      <a:endParaRPr kumimoji="1" lang="ja-JP" altLang="en-US" sz="1000" b="0" dirty="0">
                        <a:solidFill>
                          <a:schemeClr val="tx1"/>
                        </a:solidFill>
                        <a:latin typeface="+mn-lt"/>
                        <a:ea typeface="ＭＳ Ｐゴシック" panose="020B0600070205080204" pitchFamily="50" charset="-128"/>
                        <a:cs typeface="Arial" panose="020B0604020202020204" pitchFamily="34" charset="0"/>
                      </a:endParaRPr>
                    </a:p>
                  </a:txBody>
                  <a:tcPr marL="36000" marR="36000" marT="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24652774"/>
                  </a:ext>
                </a:extLst>
              </a:tr>
            </a:tbl>
          </a:graphicData>
        </a:graphic>
      </p:graphicFrame>
      <p:sp>
        <p:nvSpPr>
          <p:cNvPr id="5" name="テキスト ボックス 4">
            <a:extLst>
              <a:ext uri="{FF2B5EF4-FFF2-40B4-BE49-F238E27FC236}">
                <a16:creationId xmlns:a16="http://schemas.microsoft.com/office/drawing/2014/main" id="{BF392146-5DD0-4A4B-B26F-052346471997}"/>
              </a:ext>
            </a:extLst>
          </p:cNvPr>
          <p:cNvSpPr txBox="1"/>
          <p:nvPr/>
        </p:nvSpPr>
        <p:spPr>
          <a:xfrm>
            <a:off x="2535871" y="436226"/>
            <a:ext cx="1272592" cy="276999"/>
          </a:xfrm>
          <a:prstGeom prst="rect">
            <a:avLst/>
          </a:prstGeom>
          <a:noFill/>
        </p:spPr>
        <p:txBody>
          <a:bodyPr wrap="none" rtlCol="0">
            <a:spAutoFit/>
          </a:bodyPr>
          <a:lstStyle/>
          <a:p>
            <a:r>
              <a:rPr kumimoji="1" lang="en-US" altLang="ja-JP" sz="1200" dirty="0"/>
              <a:t>Table of Contents</a:t>
            </a:r>
            <a:endParaRPr kumimoji="1" lang="ja-JP" altLang="en-US" sz="1200" dirty="0"/>
          </a:p>
        </p:txBody>
      </p:sp>
    </p:spTree>
    <p:extLst>
      <p:ext uri="{BB962C8B-B14F-4D97-AF65-F5344CB8AC3E}">
        <p14:creationId xmlns:p14="http://schemas.microsoft.com/office/powerpoint/2010/main" val="3943543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658" y="525970"/>
            <a:ext cx="4981575" cy="7681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275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8097" y="5442252"/>
            <a:ext cx="2097087" cy="264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正方形/長方形 4"/>
          <p:cNvSpPr/>
          <p:nvPr/>
        </p:nvSpPr>
        <p:spPr>
          <a:xfrm rot="16200000">
            <a:off x="1656242" y="2394992"/>
            <a:ext cx="4523874" cy="600164"/>
          </a:xfrm>
          <a:prstGeom prst="rect">
            <a:avLst/>
          </a:prstGeom>
        </p:spPr>
        <p:txBody>
          <a:bodyPr wrap="square">
            <a:spAutoFit/>
          </a:bodyPr>
          <a:lstStyle/>
          <a:p>
            <a:r>
              <a:rPr lang="en-US" altLang="ja-JP" sz="1100" dirty="0">
                <a:latin typeface="Arial" panose="020B0604020202020204" pitchFamily="34" charset="0"/>
                <a:ea typeface="ＭＳ Ｐゴシック" panose="020B0600070205080204" pitchFamily="50" charset="-128"/>
                <a:cs typeface="Arial" panose="020B0604020202020204" pitchFamily="34" charset="0"/>
              </a:rPr>
              <a:t>Fig.3.4.3</a:t>
            </a:r>
            <a:r>
              <a:rPr lang="ja-JP" altLang="en-US" sz="1100" dirty="0">
                <a:latin typeface="Arial" panose="020B0604020202020204" pitchFamily="34" charset="0"/>
                <a:ea typeface="ＭＳ Ｐゴシック" panose="020B0600070205080204" pitchFamily="50" charset="-128"/>
                <a:cs typeface="Arial" panose="020B0604020202020204" pitchFamily="34" charset="0"/>
              </a:rPr>
              <a:t>： </a:t>
            </a:r>
            <a:r>
              <a:rPr lang="en-US" altLang="ja-JP" sz="1100" dirty="0">
                <a:latin typeface="Arial" panose="020B0604020202020204" pitchFamily="34" charset="0"/>
                <a:cs typeface="Arial" panose="020B0604020202020204" pitchFamily="34" charset="0"/>
              </a:rPr>
              <a:t>“Universal plot” of time-to-short-circuit failure (t</a:t>
            </a:r>
            <a:r>
              <a:rPr lang="en-US" altLang="ja-JP" sz="1100" baseline="-25000" dirty="0">
                <a:latin typeface="Arial" panose="020B0604020202020204" pitchFamily="34" charset="0"/>
                <a:cs typeface="Arial" panose="020B0604020202020204" pitchFamily="34" charset="0"/>
              </a:rPr>
              <a:t>sc,f</a:t>
            </a:r>
            <a:r>
              <a:rPr lang="en-US" altLang="ja-JP" sz="1100" dirty="0">
                <a:latin typeface="Arial" panose="020B0604020202020204" pitchFamily="34" charset="0"/>
                <a:cs typeface="Arial" panose="020B0604020202020204" pitchFamily="34" charset="0"/>
              </a:rPr>
              <a:t>) against the heat dissipated power density (Pd/A) for several SiC MOSFETs. </a:t>
            </a:r>
          </a:p>
          <a:p>
            <a:r>
              <a:rPr lang="en-US" altLang="ja-JP" sz="1100" dirty="0">
                <a:latin typeface="Arial" panose="020B0604020202020204" pitchFamily="34" charset="0"/>
                <a:cs typeface="Arial" panose="020B0604020202020204" pitchFamily="34" charset="0"/>
              </a:rPr>
              <a:t>The symbols represent actual measured data. </a:t>
            </a:r>
            <a:endParaRPr lang="ja-JP" altLang="en-US" sz="1100" dirty="0">
              <a:latin typeface="Arial" panose="020B0604020202020204" pitchFamily="34" charset="0"/>
              <a:cs typeface="Arial" panose="020B0604020202020204" pitchFamily="34" charset="0"/>
            </a:endParaRPr>
          </a:p>
        </p:txBody>
      </p:sp>
      <p:sp>
        <p:nvSpPr>
          <p:cNvPr id="6" name="正方形/長方形 5"/>
          <p:cNvSpPr/>
          <p:nvPr/>
        </p:nvSpPr>
        <p:spPr>
          <a:xfrm rot="16200000">
            <a:off x="1639129" y="6552148"/>
            <a:ext cx="2642045" cy="430887"/>
          </a:xfrm>
          <a:prstGeom prst="rect">
            <a:avLst/>
          </a:prstGeom>
        </p:spPr>
        <p:txBody>
          <a:bodyPr wrap="square">
            <a:spAutoFit/>
          </a:bodyPr>
          <a:lstStyle/>
          <a:p>
            <a:pPr>
              <a:tabLst>
                <a:tab pos="88900" algn="l"/>
                <a:tab pos="538163" algn="l"/>
              </a:tabLst>
            </a:pPr>
            <a:r>
              <a:rPr lang="en-US" altLang="ja-JP" sz="1100" dirty="0">
                <a:latin typeface="Arial" panose="020B0604020202020204" pitchFamily="34" charset="0"/>
                <a:ea typeface="ＭＳ Ｐゴシック" panose="020B0600070205080204" pitchFamily="50" charset="-128"/>
                <a:cs typeface="Arial" panose="020B0604020202020204" pitchFamily="34" charset="0"/>
              </a:rPr>
              <a:t>Fig. 3.2.1:</a:t>
            </a:r>
            <a:r>
              <a:rPr lang="ja-JP" altLang="en-US" sz="1100" dirty="0">
                <a:latin typeface="Arial" panose="020B0604020202020204" pitchFamily="34" charset="0"/>
                <a:ea typeface="ＭＳ Ｐゴシック" panose="020B0600070205080204" pitchFamily="50" charset="-128"/>
                <a:cs typeface="Arial" panose="020B0604020202020204" pitchFamily="34" charset="0"/>
              </a:rPr>
              <a:t>　</a:t>
            </a:r>
            <a:r>
              <a:rPr lang="en-US" altLang="ja-JP" sz="1100" dirty="0">
                <a:latin typeface="Arial" panose="020B0604020202020204" pitchFamily="34" charset="0"/>
                <a:ea typeface="ＭＳ Ｐゴシック" panose="020B0600070205080204" pitchFamily="50" charset="-128"/>
                <a:cs typeface="Arial" panose="020B0604020202020204" pitchFamily="34" charset="0"/>
              </a:rPr>
              <a:t>Comparison of normalized drain current Id/W</a:t>
            </a:r>
          </a:p>
        </p:txBody>
      </p:sp>
      <p:sp>
        <p:nvSpPr>
          <p:cNvPr id="7" name="正方形/長方形 6"/>
          <p:cNvSpPr/>
          <p:nvPr/>
        </p:nvSpPr>
        <p:spPr>
          <a:xfrm rot="16200000">
            <a:off x="4284448" y="6232601"/>
            <a:ext cx="3429000" cy="415498"/>
          </a:xfrm>
          <a:prstGeom prst="rect">
            <a:avLst/>
          </a:prstGeom>
        </p:spPr>
        <p:txBody>
          <a:bodyPr>
            <a:spAutoFit/>
          </a:bodyPr>
          <a:lstStyle/>
          <a:p>
            <a:r>
              <a:rPr lang="en-US" altLang="ja-JP" sz="1050" dirty="0">
                <a:latin typeface="Arial" panose="020B0604020202020204" pitchFamily="34" charset="0"/>
                <a:ea typeface="ＭＳ Ｐゴシック" panose="020B0600070205080204" pitchFamily="50" charset="-128"/>
                <a:cs typeface="Arial" panose="020B0604020202020204" pitchFamily="34" charset="0"/>
              </a:rPr>
              <a:t>Fig. 3.4.5Comparison of short-circuit failure energy (</a:t>
            </a:r>
            <a:r>
              <a:rPr lang="en-US" altLang="ja-JP" sz="1050" dirty="0" err="1">
                <a:latin typeface="Arial" panose="020B0604020202020204" pitchFamily="34" charset="0"/>
                <a:ea typeface="ＭＳ Ｐゴシック" panose="020B0600070205080204" pitchFamily="50" charset="-128"/>
                <a:cs typeface="Arial" panose="020B0604020202020204" pitchFamily="34" charset="0"/>
              </a:rPr>
              <a:t>Esc,f</a:t>
            </a:r>
            <a:r>
              <a:rPr lang="en-US" altLang="ja-JP" sz="1050" dirty="0">
                <a:latin typeface="Arial" panose="020B0604020202020204" pitchFamily="34" charset="0"/>
                <a:ea typeface="ＭＳ Ｐゴシック" panose="020B0600070205080204" pitchFamily="50" charset="-128"/>
                <a:cs typeface="Arial" panose="020B0604020202020204" pitchFamily="34" charset="0"/>
              </a:rPr>
              <a:t>) for two devices.</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761" y="433136"/>
            <a:ext cx="2663825" cy="478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1376" y="5515278"/>
            <a:ext cx="1652587" cy="2573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7535346"/>
      </p:ext>
    </p:extLst>
  </p:cSld>
  <p:clrMapOvr>
    <a:masterClrMapping/>
  </p:clrMapOvr>
</p:sld>
</file>

<file path=ppt/theme/theme1.xml><?xml version="1.0" encoding="utf-8"?>
<a:theme xmlns:a="http://schemas.openxmlformats.org/drawingml/2006/main" name="Multi-pag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英文レター)LTEC-OpenRepor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Multi-page Template</Template>
  <TotalTime>2751</TotalTime>
  <Words>1178</Words>
  <Application>Microsoft Office PowerPoint</Application>
  <PresentationFormat>レター サイズ 8.5x11 インチ</PresentationFormat>
  <Paragraphs>194</Paragraphs>
  <Slides>4</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4</vt:i4>
      </vt:variant>
    </vt:vector>
  </HeadingPairs>
  <TitlesOfParts>
    <vt:vector size="10" baseType="lpstr">
      <vt:lpstr>Arial</vt:lpstr>
      <vt:lpstr>Calibri</vt:lpstr>
      <vt:lpstr>Verdana</vt:lpstr>
      <vt:lpstr>Wingdings</vt:lpstr>
      <vt:lpstr>Multi-page Template</vt:lpstr>
      <vt:lpstr>1_(英文レター)LTEC-OpenReport</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Layout Pattern Matching Tool for Semiconductor Layout Analysis</dc:title>
  <dc:creator>ctt</dc:creator>
  <cp:keywords>Open Report;Release News</cp:keywords>
  <cp:lastModifiedBy>Ishida</cp:lastModifiedBy>
  <cp:revision>227</cp:revision>
  <cp:lastPrinted>2020-01-13T02:06:08Z</cp:lastPrinted>
  <dcterms:created xsi:type="dcterms:W3CDTF">2016-02-04T21:48:49Z</dcterms:created>
  <dcterms:modified xsi:type="dcterms:W3CDTF">2020-12-06T19:58:08Z</dcterms:modified>
</cp:coreProperties>
</file>